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68" r:id="rId5"/>
    <p:sldId id="259" r:id="rId6"/>
    <p:sldId id="260" r:id="rId7"/>
    <p:sldId id="261" r:id="rId8"/>
    <p:sldId id="262" r:id="rId9"/>
    <p:sldId id="263" r:id="rId10"/>
    <p:sldId id="264" r:id="rId11"/>
    <p:sldId id="265" r:id="rId12"/>
    <p:sldId id="266" r:id="rId13"/>
    <p:sldId id="267" r:id="rId14"/>
    <p:sldId id="269" r:id="rId15"/>
    <p:sldId id="275" r:id="rId16"/>
    <p:sldId id="270" r:id="rId17"/>
    <p:sldId id="271" r:id="rId18"/>
    <p:sldId id="272" r:id="rId19"/>
    <p:sldId id="273" r:id="rId20"/>
    <p:sldId id="274"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890"/>
    <p:restoredTop sz="84417"/>
  </p:normalViewPr>
  <p:slideViewPr>
    <p:cSldViewPr snapToGrid="0" snapToObjects="1">
      <p:cViewPr varScale="1">
        <p:scale>
          <a:sx n="107" d="100"/>
          <a:sy n="107" d="100"/>
        </p:scale>
        <p:origin x="95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tiff>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CF7B4D-D742-CD43-A154-94C35B06C338}" type="datetimeFigureOut">
              <a:rPr kumimoji="1" lang="zh-CN" altLang="en-US" smtClean="0"/>
              <a:t>2017/1/3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202190-61AD-CF42-9574-9E784C4DBB08}" type="slidenum">
              <a:rPr kumimoji="1" lang="zh-CN" altLang="en-US" smtClean="0"/>
              <a:t>‹#›</a:t>
            </a:fld>
            <a:endParaRPr kumimoji="1" lang="zh-CN" altLang="en-US"/>
          </a:p>
        </p:txBody>
      </p:sp>
    </p:spTree>
    <p:extLst>
      <p:ext uri="{BB962C8B-B14F-4D97-AF65-F5344CB8AC3E}">
        <p14:creationId xmlns:p14="http://schemas.microsoft.com/office/powerpoint/2010/main" val="16546035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2</a:t>
            </a:fld>
            <a:endParaRPr kumimoji="1" lang="zh-CN" altLang="en-US"/>
          </a:p>
        </p:txBody>
      </p:sp>
    </p:spTree>
    <p:extLst>
      <p:ext uri="{BB962C8B-B14F-4D97-AF65-F5344CB8AC3E}">
        <p14:creationId xmlns:p14="http://schemas.microsoft.com/office/powerpoint/2010/main" val="7083523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使用支持</a:t>
            </a:r>
            <a:r>
              <a:rPr lang="en-US" altLang="zh-CN" sz="1200" kern="1200" dirty="0" err="1" smtClean="0">
                <a:solidFill>
                  <a:schemeClr val="tx1"/>
                </a:solidFill>
                <a:effectLst/>
                <a:latin typeface="+mn-lt"/>
                <a:ea typeface="+mn-ea"/>
                <a:cs typeface="+mn-cs"/>
              </a:rPr>
              <a:t>ColumnFamily</a:t>
            </a: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结构的</a:t>
            </a:r>
            <a:r>
              <a:rPr lang="en-US" altLang="zh-CN" sz="1200" kern="1200" dirty="0" smtClean="0">
                <a:solidFill>
                  <a:schemeClr val="tx1"/>
                </a:solidFill>
                <a:effectLst/>
                <a:latin typeface="+mn-lt"/>
                <a:ea typeface="+mn-ea"/>
                <a:cs typeface="+mn-cs"/>
              </a:rPr>
              <a:t>NoSQL </a:t>
            </a:r>
            <a:r>
              <a:rPr lang="zh-CN" altLang="en-US" sz="1200" kern="1200" dirty="0" smtClean="0">
                <a:solidFill>
                  <a:schemeClr val="tx1"/>
                </a:solidFill>
                <a:effectLst/>
                <a:latin typeface="+mn-lt"/>
                <a:ea typeface="+mn-ea"/>
                <a:cs typeface="+mn-cs"/>
              </a:rPr>
              <a:t>数据库，创建表的时候， 只需要指定</a:t>
            </a:r>
            <a:r>
              <a:rPr lang="en-US" altLang="zh-CN" sz="1200" kern="1200" dirty="0" err="1" smtClean="0">
                <a:solidFill>
                  <a:schemeClr val="tx1"/>
                </a:solidFill>
                <a:effectLst/>
                <a:latin typeface="+mn-lt"/>
                <a:ea typeface="+mn-ea"/>
                <a:cs typeface="+mn-cs"/>
              </a:rPr>
              <a:t>ColumnFamily</a:t>
            </a:r>
            <a:r>
              <a:rPr lang="en-US" altLang="zh-CN" sz="1200" kern="1200" dirty="0" smtClean="0">
                <a:solidFill>
                  <a:schemeClr val="tx1"/>
                </a:solidFill>
                <a:effectLst/>
                <a:latin typeface="+mn-lt"/>
                <a:ea typeface="+mn-ea"/>
                <a:cs typeface="+mn-cs"/>
              </a:rPr>
              <a:t> </a:t>
            </a:r>
            <a:r>
              <a:rPr lang="zh-CN" altLang="en-US" sz="1200" kern="1200" dirty="0" smtClean="0">
                <a:solidFill>
                  <a:schemeClr val="tx1"/>
                </a:solidFill>
                <a:effectLst/>
                <a:latin typeface="+mn-lt"/>
                <a:ea typeface="+mn-ea"/>
                <a:cs typeface="+mn-cs"/>
              </a:rPr>
              <a:t>的名字， 无需指定字段</a:t>
            </a:r>
            <a:r>
              <a:rPr lang="en-US" altLang="zh-CN" sz="1200" kern="1200" dirty="0" smtClean="0">
                <a:solidFill>
                  <a:schemeClr val="tx1"/>
                </a:solidFill>
                <a:effectLst/>
                <a:latin typeface="+mn-lt"/>
                <a:ea typeface="+mn-ea"/>
                <a:cs typeface="+mn-cs"/>
              </a:rPr>
              <a:t>( Column ) , </a:t>
            </a:r>
            <a:r>
              <a:rPr lang="zh-CN" altLang="en-US" sz="1200" kern="1200" dirty="0" smtClean="0">
                <a:solidFill>
                  <a:schemeClr val="tx1"/>
                </a:solidFill>
                <a:effectLst/>
                <a:latin typeface="+mn-lt"/>
                <a:ea typeface="+mn-ea"/>
                <a:cs typeface="+mn-cs"/>
              </a:rPr>
              <a:t>可以在数据写入时再指定， 通过这种方式， 数据表可以包含数百万的字段， 使得应用程序的数据结构可以随意扩展。而在查询时， 可以通过指定任意字段名称和值进行查询。</a:t>
            </a:r>
            <a:endParaRPr lang="zh-CN" altLang="en-US"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16</a:t>
            </a:fld>
            <a:endParaRPr kumimoji="1" lang="zh-CN" altLang="en-US"/>
          </a:p>
        </p:txBody>
      </p:sp>
    </p:spTree>
    <p:extLst>
      <p:ext uri="{BB962C8B-B14F-4D97-AF65-F5344CB8AC3E}">
        <p14:creationId xmlns:p14="http://schemas.microsoft.com/office/powerpoint/2010/main" val="1404023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大型网站为了更好地服务自己的用户， 开发更多的增值服务， 会把网站内部的服务封装成一些调用接口开放出去， 供外部的第三方开发者使用， 这个提供开放接口的平台被称作开放平台。第三方开发者利用这些开放的接口开发应用程序</a:t>
            </a:r>
            <a:r>
              <a:rPr lang="en-US" altLang="zh-CN" sz="1200" kern="1200" dirty="0" smtClean="0">
                <a:solidFill>
                  <a:schemeClr val="tx1"/>
                </a:solidFill>
                <a:effectLst/>
                <a:latin typeface="+mn-lt"/>
                <a:ea typeface="+mn-ea"/>
                <a:cs typeface="+mn-cs"/>
              </a:rPr>
              <a:t>( APP ) </a:t>
            </a:r>
            <a:r>
              <a:rPr lang="zh-CN" altLang="en-US" sz="1200" kern="1200" dirty="0" smtClean="0">
                <a:solidFill>
                  <a:schemeClr val="tx1"/>
                </a:solidFill>
                <a:effectLst/>
                <a:latin typeface="+mn-lt"/>
                <a:ea typeface="+mn-ea"/>
                <a:cs typeface="+mn-cs"/>
              </a:rPr>
              <a:t>或者网站， 为更多的用户提供价值。网站、用户、第三方开发者互相依赖，形成一个网站的生态圈、既为用户提供更多的价值， 也提高了网站和第三方开发者的竞争能力和盈利能力。</a:t>
            </a:r>
          </a:p>
          <a:p>
            <a:endParaRPr lang="zh-CN" altLang="en-US"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17</a:t>
            </a:fld>
            <a:endParaRPr kumimoji="1" lang="zh-CN" altLang="en-US"/>
          </a:p>
        </p:txBody>
      </p:sp>
    </p:spTree>
    <p:extLst>
      <p:ext uri="{BB962C8B-B14F-4D97-AF65-F5344CB8AC3E}">
        <p14:creationId xmlns:p14="http://schemas.microsoft.com/office/powerpoint/2010/main" val="12408701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开放平台是网站内部和外部交互的接口， 外部需要面对众多的第三方开发者， 内部需要面对网站内诸多的业务服务。虽然每个网站的业务场景和需求都各不相同，但是开放平台的架构设计却大同小异</a:t>
            </a: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18</a:t>
            </a:fld>
            <a:endParaRPr kumimoji="1" lang="zh-CN" altLang="en-US"/>
          </a:p>
        </p:txBody>
      </p:sp>
    </p:spTree>
    <p:extLst>
      <p:ext uri="{BB962C8B-B14F-4D97-AF65-F5344CB8AC3E}">
        <p14:creationId xmlns:p14="http://schemas.microsoft.com/office/powerpoint/2010/main" val="928988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显而易见， 低耦合的系统更容易扩展， 低耦合的模块更容易复用， 一个低耦合的系统设计也会让开发过程和维护变得更加轻松和容易管理。一个复杂度为</a:t>
            </a:r>
            <a:r>
              <a:rPr lang="en-US" altLang="zh-CN" sz="1200" kern="1200" dirty="0" smtClean="0">
                <a:solidFill>
                  <a:schemeClr val="tx1"/>
                </a:solidFill>
                <a:effectLst/>
                <a:latin typeface="+mn-lt"/>
                <a:ea typeface="+mn-ea"/>
                <a:cs typeface="+mn-cs"/>
              </a:rPr>
              <a:t>100 </a:t>
            </a:r>
            <a:r>
              <a:rPr lang="zh-CN" altLang="en-US" sz="1200" kern="1200" dirty="0" smtClean="0">
                <a:solidFill>
                  <a:schemeClr val="tx1"/>
                </a:solidFill>
                <a:effectLst/>
                <a:latin typeface="+mn-lt"/>
                <a:ea typeface="+mn-ea"/>
                <a:cs typeface="+mn-cs"/>
              </a:rPr>
              <a:t>的系统，如果能够分解成没有耦合的两个子系统，那么每个子系统的复杂度不是</a:t>
            </a:r>
            <a:r>
              <a:rPr lang="en-US" altLang="zh-CN" sz="1200" kern="1200" dirty="0" smtClean="0">
                <a:solidFill>
                  <a:schemeClr val="tx1"/>
                </a:solidFill>
                <a:effectLst/>
                <a:latin typeface="+mn-lt"/>
                <a:ea typeface="+mn-ea"/>
                <a:cs typeface="+mn-cs"/>
              </a:rPr>
              <a:t>50, </a:t>
            </a:r>
            <a:r>
              <a:rPr lang="zh-CN" altLang="en-US" sz="1200" kern="1200" dirty="0" smtClean="0">
                <a:solidFill>
                  <a:schemeClr val="tx1"/>
                </a:solidFill>
                <a:effectLst/>
                <a:latin typeface="+mn-lt"/>
                <a:ea typeface="+mn-ea"/>
                <a:cs typeface="+mn-cs"/>
              </a:rPr>
              <a:t>而可能是</a:t>
            </a:r>
            <a:r>
              <a:rPr lang="en-US" altLang="zh-CN" sz="1200" kern="1200" dirty="0" smtClean="0">
                <a:solidFill>
                  <a:schemeClr val="tx1"/>
                </a:solidFill>
                <a:effectLst/>
                <a:latin typeface="+mn-lt"/>
                <a:ea typeface="+mn-ea"/>
                <a:cs typeface="+mn-cs"/>
              </a:rPr>
              <a:t>25 </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当然， 完全没有耦合就是没有关系，也就无法组合出一个强大的系统。那么如何分解系统的各个模块、如何定义各个模块的接口、如何复用组合不同的模块构造成一个完整的系统， 这是软件设计中最有挑战的部分。</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模块分布式部署以后具体聚合方式主要有分布式消息队列和分布式服务。</a:t>
            </a: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3</a:t>
            </a:fld>
            <a:endParaRPr kumimoji="1" lang="zh-CN" altLang="en-US"/>
          </a:p>
        </p:txBody>
      </p:sp>
    </p:spTree>
    <p:extLst>
      <p:ext uri="{BB962C8B-B14F-4D97-AF65-F5344CB8AC3E}">
        <p14:creationId xmlns:p14="http://schemas.microsoft.com/office/powerpoint/2010/main" val="1155750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如果模块之间不存在直接调用， 那么新增模块或者修改模块就对其他模块影响最小，</a:t>
            </a:r>
          </a:p>
          <a:p>
            <a:r>
              <a:rPr lang="zh-CN" altLang="en-US" sz="1200" kern="1200" dirty="0" smtClean="0">
                <a:solidFill>
                  <a:schemeClr val="tx1"/>
                </a:solidFill>
                <a:effectLst/>
                <a:latin typeface="+mn-lt"/>
                <a:ea typeface="+mn-ea"/>
                <a:cs typeface="+mn-cs"/>
              </a:rPr>
              <a:t>这样系统的可扩展性无疑更好一些。</a:t>
            </a:r>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5</a:t>
            </a:fld>
            <a:endParaRPr kumimoji="1" lang="zh-CN" altLang="en-US"/>
          </a:p>
        </p:txBody>
      </p:sp>
    </p:spTree>
    <p:extLst>
      <p:ext uri="{BB962C8B-B14F-4D97-AF65-F5344CB8AC3E}">
        <p14:creationId xmlns:p14="http://schemas.microsoft.com/office/powerpoint/2010/main" val="893867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消息队列利用发布</a:t>
            </a:r>
            <a:r>
              <a:rPr lang="en-US"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订阅模式工作， 消息发送者发布消息， 一个或者多个消息接收者订阅消息。消息发送者是消息源， 在对消息进行处理后将消息发送至分布式消息队列，消息接受者从分布式消息队列获取该消息后继续进行处理。可以看到， 消息发送者和消息接受者之间没有直接耦合， 消息发送者将消息发送至分布式消息队列即结束对消息的处理， 而消息接受者只需要从分布式消息队列获取消息后进行处理， 不需要知道该消息从何而来。对新增业务， 只要对该类消息感兴趣， 即可订阅该消息， 对原有系统和业务没有任何影响，从而实现网站业务的可扩展设计。消息接受者在对消息进行过滤、处理、包装后， 构造成构造成一个新的消息类型， 将消息继续发送出去， 等待其他消息接受者订阅处理该消息。因此基于事件（消息对象）驱动的业务架构可以是一系列的流程。</a:t>
            </a:r>
          </a:p>
          <a:p>
            <a:r>
              <a:rPr lang="zh-CN" altLang="en-US" sz="1200" kern="1200" dirty="0" smtClean="0">
                <a:solidFill>
                  <a:schemeClr val="tx1"/>
                </a:solidFill>
                <a:effectLst/>
                <a:latin typeface="+mn-lt"/>
                <a:ea typeface="+mn-ea"/>
                <a:cs typeface="+mn-cs"/>
              </a:rPr>
              <a:t>由于消息发送者不需要等待消息接受者处理数据就可以返回， 系统具有更好的响应延迟； 同时， 在网站访问高峰， 消息可以暂时存储在消息队列中等待消息接受者根据自身负载处理能力控制消息处理速度， 减轻数据库等后端存储的负载压力。</a:t>
            </a:r>
          </a:p>
          <a:p>
            <a:endParaRPr lang="zh-CN" altLang="en-US"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6</a:t>
            </a:fld>
            <a:endParaRPr kumimoji="1" lang="zh-CN" altLang="en-US"/>
          </a:p>
        </p:txBody>
      </p:sp>
    </p:spTree>
    <p:extLst>
      <p:ext uri="{BB962C8B-B14F-4D97-AF65-F5344CB8AC3E}">
        <p14:creationId xmlns:p14="http://schemas.microsoft.com/office/powerpoint/2010/main" val="4625984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消息生产者应用程序通过远程访问接口将消息推送给消息队列服务器， 消息队列服务器将消息写入本地内存队列后立即返回成功响应给消息生产者。消息队列服务器根据消息订阅列表查找订阅该消息的消息消费者应用程序， 将消息队列中的消息按照先进先出</a:t>
            </a:r>
            <a:r>
              <a:rPr lang="en-US" altLang="zh-CN" sz="1200" kern="1200" dirty="0" smtClean="0">
                <a:solidFill>
                  <a:schemeClr val="tx1"/>
                </a:solidFill>
                <a:effectLst/>
                <a:latin typeface="+mn-lt"/>
                <a:ea typeface="+mn-ea"/>
                <a:cs typeface="+mn-cs"/>
              </a:rPr>
              <a:t>( FIFO ) </a:t>
            </a:r>
            <a:r>
              <a:rPr lang="zh-CN" altLang="en-US" sz="1200" kern="1200" dirty="0" smtClean="0">
                <a:solidFill>
                  <a:schemeClr val="tx1"/>
                </a:solidFill>
                <a:effectLst/>
                <a:latin typeface="+mn-lt"/>
                <a:ea typeface="+mn-ea"/>
                <a:cs typeface="+mn-cs"/>
              </a:rPr>
              <a:t>的原则将消息通过远程通信接口发送给消息消费者程序。</a:t>
            </a: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7</a:t>
            </a:fld>
            <a:endParaRPr kumimoji="1" lang="zh-CN" altLang="en-US"/>
          </a:p>
        </p:txBody>
      </p:sp>
    </p:spTree>
    <p:extLst>
      <p:ext uri="{BB962C8B-B14F-4D97-AF65-F5344CB8AC3E}">
        <p14:creationId xmlns:p14="http://schemas.microsoft.com/office/powerpoint/2010/main" val="8158528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对于网站开发工程师而言， 打包构建一个巨型应用是一件痛苦的事情，也许只是修改了一行代码， 输入</a:t>
            </a:r>
            <a:r>
              <a:rPr lang="en-US" altLang="zh-CN" sz="1200" kern="1200" dirty="0" smtClean="0">
                <a:solidFill>
                  <a:schemeClr val="tx1"/>
                </a:solidFill>
                <a:effectLst/>
                <a:latin typeface="+mn-lt"/>
                <a:ea typeface="+mn-ea"/>
                <a:cs typeface="+mn-cs"/>
              </a:rPr>
              <a:t>build </a:t>
            </a:r>
            <a:r>
              <a:rPr lang="zh-CN" altLang="en-US" sz="1200" kern="1200" dirty="0" smtClean="0">
                <a:solidFill>
                  <a:schemeClr val="tx1"/>
                </a:solidFill>
                <a:effectLst/>
                <a:latin typeface="+mn-lt"/>
                <a:ea typeface="+mn-ea"/>
                <a:cs typeface="+mn-cs"/>
              </a:rPr>
              <a:t>命令后， 抽完一支烟， 回来一看， 还在</a:t>
            </a:r>
            <a:r>
              <a:rPr lang="en-US" altLang="zh-CN" sz="1200" kern="1200" dirty="0" smtClean="0">
                <a:solidFill>
                  <a:schemeClr val="tx1"/>
                </a:solidFill>
                <a:effectLst/>
                <a:latin typeface="+mn-lt"/>
                <a:ea typeface="+mn-ea"/>
                <a:cs typeface="+mn-cs"/>
              </a:rPr>
              <a:t>building; </a:t>
            </a:r>
            <a:r>
              <a:rPr lang="zh-CN" altLang="en-US" sz="1200" kern="1200" dirty="0" smtClean="0">
                <a:solidFill>
                  <a:schemeClr val="tx1"/>
                </a:solidFill>
                <a:effectLst/>
                <a:latin typeface="+mn-lt"/>
                <a:ea typeface="+mn-ea"/>
                <a:cs typeface="+mn-cs"/>
              </a:rPr>
              <a:t>又去喝了一杯水， 回来一看， 还在</a:t>
            </a:r>
            <a:r>
              <a:rPr lang="en-US" altLang="zh-CN" sz="1200" kern="1200" dirty="0" smtClean="0">
                <a:solidFill>
                  <a:schemeClr val="tx1"/>
                </a:solidFill>
                <a:effectLst/>
                <a:latin typeface="+mn-lt"/>
                <a:ea typeface="+mn-ea"/>
                <a:cs typeface="+mn-cs"/>
              </a:rPr>
              <a:t>building; </a:t>
            </a:r>
            <a:r>
              <a:rPr lang="zh-CN" altLang="en-US" sz="1200" kern="1200" dirty="0" smtClean="0">
                <a:solidFill>
                  <a:schemeClr val="tx1"/>
                </a:solidFill>
                <a:effectLst/>
                <a:latin typeface="+mn-lt"/>
                <a:ea typeface="+mn-ea"/>
                <a:cs typeface="+mn-cs"/>
              </a:rPr>
              <a:t>又去了一次厕所， 回来一看， 还在</a:t>
            </a:r>
            <a:r>
              <a:rPr lang="en-US" altLang="zh-CN" sz="1200" kern="1200" dirty="0" smtClean="0">
                <a:solidFill>
                  <a:schemeClr val="tx1"/>
                </a:solidFill>
                <a:effectLst/>
                <a:latin typeface="+mn-lt"/>
                <a:ea typeface="+mn-ea"/>
                <a:cs typeface="+mn-cs"/>
              </a:rPr>
              <a:t>building; </a:t>
            </a:r>
            <a:r>
              <a:rPr lang="zh-CN" altLang="en-US" sz="1200" kern="1200" dirty="0" smtClean="0">
                <a:solidFill>
                  <a:schemeClr val="tx1"/>
                </a:solidFill>
                <a:effectLst/>
                <a:latin typeface="+mn-lt"/>
                <a:ea typeface="+mn-ea"/>
                <a:cs typeface="+mn-cs"/>
              </a:rPr>
              <a:t>好不容易</a:t>
            </a:r>
            <a:r>
              <a:rPr lang="en-US" altLang="zh-CN" sz="1200" kern="1200" dirty="0" smtClean="0">
                <a:solidFill>
                  <a:schemeClr val="tx1"/>
                </a:solidFill>
                <a:effectLst/>
                <a:latin typeface="+mn-lt"/>
                <a:ea typeface="+mn-ea"/>
                <a:cs typeface="+mn-cs"/>
              </a:rPr>
              <a:t>build </a:t>
            </a:r>
            <a:r>
              <a:rPr lang="zh-CN" altLang="en-US" sz="1200" kern="1200" dirty="0" smtClean="0">
                <a:solidFill>
                  <a:schemeClr val="tx1"/>
                </a:solidFill>
                <a:effectLst/>
                <a:latin typeface="+mn-lt"/>
                <a:ea typeface="+mn-ea"/>
                <a:cs typeface="+mn-cs"/>
              </a:rPr>
              <a:t>结束</a:t>
            </a:r>
            <a:r>
              <a:rPr lang="en-US" altLang="zh-CN" sz="1200" kern="1200" dirty="0" smtClean="0">
                <a:solidFill>
                  <a:schemeClr val="tx1"/>
                </a:solidFill>
                <a:effectLst/>
                <a:latin typeface="+mn-lt"/>
                <a:ea typeface="+mn-ea"/>
                <a:cs typeface="+mn-cs"/>
              </a:rPr>
              <a:t>,</a:t>
            </a:r>
            <a:r>
              <a:rPr lang="zh-CN" altLang="en-US" sz="1200" kern="1200" dirty="0" smtClean="0">
                <a:solidFill>
                  <a:schemeClr val="tx1"/>
                </a:solidFill>
                <a:effectLst/>
                <a:latin typeface="+mn-lt"/>
                <a:ea typeface="+mn-ea"/>
                <a:cs typeface="+mn-cs"/>
              </a:rPr>
              <a:t>一看编译失败， 还得重来</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复用的代码模块由多个团队共同维护修改， 代码</a:t>
            </a:r>
            <a:r>
              <a:rPr lang="en-US" altLang="zh-CN" sz="1200" kern="1200" dirty="0" smtClean="0">
                <a:solidFill>
                  <a:schemeClr val="tx1"/>
                </a:solidFill>
                <a:effectLst/>
                <a:latin typeface="+mn-lt"/>
                <a:ea typeface="+mn-ea"/>
                <a:cs typeface="+mn-cs"/>
              </a:rPr>
              <a:t>merge</a:t>
            </a:r>
            <a:r>
              <a:rPr lang="zh-CN" altLang="en-US" sz="1200" kern="1200" dirty="0" smtClean="0">
                <a:solidFill>
                  <a:schemeClr val="tx1"/>
                </a:solidFill>
                <a:effectLst/>
                <a:latin typeface="+mn-lt"/>
                <a:ea typeface="+mn-ea"/>
                <a:cs typeface="+mn-cs"/>
              </a:rPr>
              <a:t>的时候总会发生冲突。代码</a:t>
            </a:r>
            <a:r>
              <a:rPr lang="en-US" altLang="zh-CN" sz="1200" kern="1200" dirty="0" smtClean="0">
                <a:solidFill>
                  <a:schemeClr val="tx1"/>
                </a:solidFill>
                <a:effectLst/>
                <a:latin typeface="+mn-lt"/>
                <a:ea typeface="+mn-ea"/>
                <a:cs typeface="+mn-cs"/>
              </a:rPr>
              <a:t>merge</a:t>
            </a:r>
            <a:r>
              <a:rPr lang="zh-CN" altLang="en-US" sz="1200" kern="1200" dirty="0" smtClean="0">
                <a:solidFill>
                  <a:schemeClr val="tx1"/>
                </a:solidFill>
                <a:effectLst/>
                <a:latin typeface="+mn-lt"/>
                <a:ea typeface="+mn-ea"/>
                <a:cs typeface="+mn-cs"/>
              </a:rPr>
              <a:t>一般发生在网站发布的时候， 经常和发布过程中出现的其他问题互相纠结在一起， 顾此失彼， 导致每次发布都要拖到半夜三更。</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想要在一个已经如乱麻般的系统中增加新业务， 维护旧功能， 难度可想而知： 一脚踩进去， 发现全都是雷， 什么都不敢碰。许多新工程师来公司半年了，还是不能接手业务， 因为不知道水有多深。于是就出现这种怪现象： 熟悉网站产品的“老入“ 忙得要死， 加班加点干活； 不熟悉网站产品的新人一帮忙就出乱， 跟着加班加点；整个公司热火朝天， 加班加点， 却还是经常出故障， 新产品迟迟不能上线。</a:t>
            </a:r>
          </a:p>
          <a:p>
            <a:r>
              <a:rPr lang="zh-CN" altLang="en-US" sz="1200" kern="1200" dirty="0" smtClean="0">
                <a:solidFill>
                  <a:schemeClr val="tx1"/>
                </a:solidFill>
                <a:effectLst/>
                <a:latin typeface="+mn-lt"/>
                <a:ea typeface="+mn-ea"/>
                <a:cs typeface="+mn-cs"/>
              </a:rPr>
              <a:t>解决方案就是拆分， 将模块独立部署， 降低系统耦合性。拆分可以分为纵向拆分和</a:t>
            </a:r>
          </a:p>
          <a:p>
            <a:r>
              <a:rPr lang="zh-CN" altLang="en-US" sz="1200" kern="1200" dirty="0" smtClean="0">
                <a:solidFill>
                  <a:schemeClr val="tx1"/>
                </a:solidFill>
                <a:effectLst/>
                <a:latin typeface="+mn-lt"/>
                <a:ea typeface="+mn-ea"/>
                <a:cs typeface="+mn-cs"/>
              </a:rPr>
              <a:t>横向拆分两种。</a:t>
            </a:r>
          </a:p>
          <a:p>
            <a:endParaRPr lang="zh-CN" altLang="en-US"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10</a:t>
            </a:fld>
            <a:endParaRPr kumimoji="1" lang="zh-CN" altLang="en-US"/>
          </a:p>
        </p:txBody>
      </p:sp>
    </p:spTree>
    <p:extLst>
      <p:ext uri="{BB962C8B-B14F-4D97-AF65-F5344CB8AC3E}">
        <p14:creationId xmlns:p14="http://schemas.microsoft.com/office/powerpoint/2010/main" val="613882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纵向拆分相对较为简单， 通过梳理业务， 将较少相关的业务剥离， 使其成为独立的</a:t>
            </a:r>
            <a:r>
              <a:rPr lang="en-US" altLang="zh-CN" sz="1200" kern="1200" dirty="0" smtClean="0">
                <a:solidFill>
                  <a:schemeClr val="tx1"/>
                </a:solidFill>
                <a:effectLst/>
                <a:latin typeface="+mn-lt"/>
                <a:ea typeface="+mn-ea"/>
                <a:cs typeface="+mn-cs"/>
              </a:rPr>
              <a:t>Web </a:t>
            </a:r>
            <a:r>
              <a:rPr lang="zh-CN" altLang="en-US" sz="1200" kern="1200" dirty="0" smtClean="0">
                <a:solidFill>
                  <a:schemeClr val="tx1"/>
                </a:solidFill>
                <a:effectLst/>
                <a:latin typeface="+mn-lt"/>
                <a:ea typeface="+mn-ea"/>
                <a:cs typeface="+mn-cs"/>
              </a:rPr>
              <a:t>应用。而对于横向拆分， 不但需要识别可复用的业务， 设计服务接口， 规范服务依赖关系， 还需要一个完善的分布式服务管理框架。</a:t>
            </a: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12</a:t>
            </a:fld>
            <a:endParaRPr kumimoji="1" lang="zh-CN" altLang="en-US"/>
          </a:p>
        </p:txBody>
      </p:sp>
    </p:spTree>
    <p:extLst>
      <p:ext uri="{BB962C8B-B14F-4D97-AF65-F5344CB8AC3E}">
        <p14:creationId xmlns:p14="http://schemas.microsoft.com/office/powerpoint/2010/main" val="551200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支持服务请求者使用可配置的负载均衡算法访问服务， 使服务提供者集群实现负载均衡。</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当某个服务实例不可用， 就将访间切换到其他服务实例上， 以实现服务整体高可用。</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核心服务每天的调用次数会达到数以亿计， 如果没有高效的远程通信手段，服务调用会成为整个系统性能的瓶颈。</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由于历史发展和组织分割， 网站服务可能会使用不同的语言开发并部署于不同的平台，分布式服务框架需要整合这些异构的系统。</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网站技术是为业务服务的， 是否使用分布式服务需要根据业务发展规划， 分布式服务也需要渐进式的演化， 甚至会出现反复。</a:t>
            </a:r>
            <a:endParaRPr lang="en-US" altLang="zh-CN" sz="1200" kern="1200" dirty="0" smtClean="0">
              <a:solidFill>
                <a:schemeClr val="tx1"/>
              </a:solidFill>
              <a:effectLst/>
              <a:latin typeface="+mn-lt"/>
              <a:ea typeface="+mn-ea"/>
              <a:cs typeface="+mn-cs"/>
            </a:endParaRPr>
          </a:p>
          <a:p>
            <a:r>
              <a:rPr lang="zh-CN" altLang="en-US" sz="1200" kern="1200" dirty="0" smtClean="0">
                <a:solidFill>
                  <a:schemeClr val="tx1"/>
                </a:solidFill>
                <a:effectLst/>
                <a:latin typeface="+mn-lt"/>
                <a:ea typeface="+mn-ea"/>
                <a:cs typeface="+mn-cs"/>
              </a:rPr>
              <a:t>服务提供者先升级接口发布新版本的服务， 并同时提供旧版本的服务供请求者调用， 当请求者调用接口升级后才可以关闭旧版本服务。</a:t>
            </a:r>
            <a:endParaRPr lang="en-US" altLang="zh-CN"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smtClean="0">
                <a:solidFill>
                  <a:schemeClr val="tx1"/>
                </a:solidFill>
                <a:effectLst/>
                <a:latin typeface="+mn-lt"/>
                <a:ea typeface="+mn-ea"/>
                <a:cs typeface="+mn-cs"/>
              </a:rPr>
              <a:t>监控服务提供者和调用者的各项指标， 提供运维和运营支持。</a:t>
            </a:r>
          </a:p>
          <a:p>
            <a:endParaRPr lang="zh-CN" altLang="en-US"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endParaRPr lang="en-US" altLang="zh-CN" sz="1200" kern="1200" dirty="0" smtClean="0">
              <a:solidFill>
                <a:schemeClr val="tx1"/>
              </a:solidFill>
              <a:effectLst/>
              <a:latin typeface="+mn-lt"/>
              <a:ea typeface="+mn-ea"/>
              <a:cs typeface="+mn-cs"/>
            </a:endParaRPr>
          </a:p>
          <a:p>
            <a:endParaRPr lang="zh-CN" altLang="en-US"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13</a:t>
            </a:fld>
            <a:endParaRPr kumimoji="1" lang="zh-CN" altLang="en-US"/>
          </a:p>
        </p:txBody>
      </p:sp>
    </p:spTree>
    <p:extLst>
      <p:ext uri="{BB962C8B-B14F-4D97-AF65-F5344CB8AC3E}">
        <p14:creationId xmlns:p14="http://schemas.microsoft.com/office/powerpoint/2010/main" val="4120541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Lantinghei SC Extralight" charset="-122"/>
                <a:ea typeface="Lantinghei SC Extralight" charset="-122"/>
                <a:cs typeface="Lantinghei SC Extralight" charset="-122"/>
              </a:rPr>
              <a:t>大型网站需要更简单更高效的分布式服务框架构建其</a:t>
            </a:r>
            <a:r>
              <a:rPr lang="en-US" altLang="zh-CN" sz="1200" dirty="0" smtClean="0">
                <a:latin typeface="Lantinghei SC Extralight" charset="-122"/>
                <a:ea typeface="Lantinghei SC Extralight" charset="-122"/>
                <a:cs typeface="Lantinghei SC Extralight" charset="-122"/>
              </a:rPr>
              <a:t>SOA ( Service Oriented</a:t>
            </a:r>
            <a:r>
              <a:rPr lang="zh-CN" altLang="en-US" sz="1200" dirty="0" smtClean="0">
                <a:latin typeface="Lantinghei SC Extralight" charset="-122"/>
                <a:ea typeface="Lantinghei SC Extralight" charset="-122"/>
                <a:cs typeface="Lantinghei SC Extralight" charset="-122"/>
              </a:rPr>
              <a:t> </a:t>
            </a:r>
            <a:r>
              <a:rPr lang="en-US" altLang="zh-CN" sz="1200" dirty="0" smtClean="0">
                <a:latin typeface="Lantinghei SC Extralight" charset="-122"/>
                <a:ea typeface="Lantinghei SC Extralight" charset="-122"/>
                <a:cs typeface="Lantinghei SC Extralight" charset="-122"/>
              </a:rPr>
              <a:t>Architecture </a:t>
            </a:r>
            <a:r>
              <a:rPr lang="zh-CN" altLang="en-US" sz="1200" dirty="0" smtClean="0">
                <a:latin typeface="Lantinghei SC Extralight" charset="-122"/>
                <a:ea typeface="Lantinghei SC Extralight" charset="-122"/>
                <a:cs typeface="Lantinghei SC Extralight" charset="-122"/>
              </a:rPr>
              <a:t>面向服务的体系架构）。据称</a:t>
            </a:r>
            <a:r>
              <a:rPr lang="en-US" altLang="zh-CN" sz="1200" dirty="0" smtClean="0">
                <a:latin typeface="Lantinghei SC Extralight" charset="-122"/>
                <a:ea typeface="Lantinghei SC Extralight" charset="-122"/>
                <a:cs typeface="Lantinghei SC Extralight" charset="-122"/>
              </a:rPr>
              <a:t>Facebook </a:t>
            </a:r>
            <a:r>
              <a:rPr lang="zh-CN" altLang="en-US" sz="1200" dirty="0" smtClean="0">
                <a:latin typeface="Lantinghei SC Extralight" charset="-122"/>
                <a:ea typeface="Lantinghei SC Extralight" charset="-122"/>
                <a:cs typeface="Lantinghei SC Extralight" charset="-122"/>
              </a:rPr>
              <a:t>利用</a:t>
            </a:r>
            <a:r>
              <a:rPr lang="en-US" altLang="zh-CN" sz="1200" dirty="0" smtClean="0">
                <a:latin typeface="Lantinghei SC Extralight" charset="-122"/>
                <a:ea typeface="Lantinghei SC Extralight" charset="-122"/>
                <a:cs typeface="Lantinghei SC Extralight" charset="-122"/>
              </a:rPr>
              <a:t>Thrift ( -</a:t>
            </a:r>
            <a:r>
              <a:rPr lang="zh-CN" altLang="en-US" sz="1200" dirty="0" smtClean="0">
                <a:latin typeface="Lantinghei SC Extralight" charset="-122"/>
                <a:ea typeface="Lantinghei SC Extralight" charset="-122"/>
                <a:cs typeface="Lantinghei SC Extralight" charset="-122"/>
              </a:rPr>
              <a:t>个开源的远程服务调用框架）管理其分布式服务， 服务的注册、发现及调用都通过</a:t>
            </a:r>
            <a:r>
              <a:rPr lang="en-US" altLang="zh-CN" sz="1200" dirty="0" smtClean="0">
                <a:latin typeface="Lantinghei SC Extralight" charset="-122"/>
                <a:ea typeface="Lantinghei SC Extralight" charset="-122"/>
                <a:cs typeface="Lantinghei SC Extralight" charset="-122"/>
              </a:rPr>
              <a:t>Thrift </a:t>
            </a:r>
            <a:r>
              <a:rPr lang="zh-CN" altLang="en-US" sz="1200" dirty="0" smtClean="0">
                <a:latin typeface="Lantinghei SC Extralight" charset="-122"/>
                <a:ea typeface="Lantinghei SC Extralight" charset="-122"/>
                <a:cs typeface="Lantinghei SC Extralight" charset="-122"/>
              </a:rPr>
              <a:t>完成， 但对于一个大型网站可以使用的分布式服务框架， 仅有</a:t>
            </a:r>
            <a:r>
              <a:rPr lang="en-US" altLang="zh-CN" sz="1200" dirty="0" smtClean="0">
                <a:latin typeface="Lantinghei SC Extralight" charset="-122"/>
                <a:ea typeface="Lantinghei SC Extralight" charset="-122"/>
                <a:cs typeface="Lantinghei SC Extralight" charset="-122"/>
              </a:rPr>
              <a:t>Thrift </a:t>
            </a:r>
            <a:r>
              <a:rPr lang="zh-CN" altLang="en-US" sz="1200" dirty="0" smtClean="0">
                <a:latin typeface="Lantinghei SC Extralight" charset="-122"/>
                <a:ea typeface="Lantinghei SC Extralight" charset="-122"/>
                <a:cs typeface="Lantinghei SC Extralight" charset="-122"/>
              </a:rPr>
              <a:t>还远远不够， 遗憾的是， </a:t>
            </a:r>
            <a:r>
              <a:rPr lang="en-US" altLang="zh-CN" sz="1200" dirty="0" smtClean="0">
                <a:latin typeface="Lantinghei SC Extralight" charset="-122"/>
                <a:ea typeface="Lantinghei SC Extralight" charset="-122"/>
                <a:cs typeface="Lantinghei SC Extralight" charset="-122"/>
              </a:rPr>
              <a:t>Facebook </a:t>
            </a:r>
            <a:r>
              <a:rPr lang="zh-CN" altLang="en-US" sz="1200" dirty="0" smtClean="0">
                <a:latin typeface="Lantinghei SC Extralight" charset="-122"/>
                <a:ea typeface="Lantinghei SC Extralight" charset="-122"/>
                <a:cs typeface="Lantinghei SC Extralight" charset="-122"/>
              </a:rPr>
              <a:t>没有开源其基于</a:t>
            </a:r>
            <a:r>
              <a:rPr lang="en-US" altLang="zh-CN" sz="1200" dirty="0" smtClean="0">
                <a:latin typeface="Lantinghei SC Extralight" charset="-122"/>
                <a:ea typeface="Lantinghei SC Extralight" charset="-122"/>
                <a:cs typeface="Lantinghei SC Extralight" charset="-122"/>
              </a:rPr>
              <a:t>Thrift </a:t>
            </a:r>
            <a:r>
              <a:rPr lang="zh-CN" altLang="en-US" sz="1200" dirty="0" smtClean="0">
                <a:latin typeface="Lantinghei SC Extralight" charset="-122"/>
                <a:ea typeface="Lantinghei SC Extralight" charset="-122"/>
                <a:cs typeface="Lantinghei SC Extralight" charset="-122"/>
              </a:rPr>
              <a:t>的分布式服务框架。目前国内有较多成功实施案例的开源分布式服务框架是阿里巴巴的</a:t>
            </a:r>
            <a:r>
              <a:rPr lang="en-US" altLang="zh-CN" sz="1200" dirty="0" err="1" smtClean="0">
                <a:latin typeface="Lantinghei SC Extralight" charset="-122"/>
                <a:ea typeface="Lantinghei SC Extralight" charset="-122"/>
                <a:cs typeface="Lantinghei SC Extralight" charset="-122"/>
              </a:rPr>
              <a:t>Dubbo</a:t>
            </a:r>
            <a:r>
              <a:rPr lang="en-US" altLang="zh-CN" sz="1200" dirty="0" smtClean="0">
                <a:latin typeface="Lantinghei SC Extralight" charset="-122"/>
                <a:ea typeface="Lantinghei SC Extralight" charset="-122"/>
                <a:cs typeface="Lantinghei SC Extralight" charset="-122"/>
              </a:rPr>
              <a:t> ( http://</a:t>
            </a:r>
            <a:r>
              <a:rPr lang="en-US" altLang="zh-CN" sz="1200" dirty="0" err="1" smtClean="0">
                <a:latin typeface="Lantinghei SC Extralight" charset="-122"/>
                <a:ea typeface="Lantinghei SC Extralight" charset="-122"/>
                <a:cs typeface="Lantinghei SC Extralight" charset="-122"/>
              </a:rPr>
              <a:t>code.alibabatech.com</a:t>
            </a:r>
            <a:r>
              <a:rPr lang="en-US" altLang="zh-CN" sz="1200" dirty="0" smtClean="0">
                <a:latin typeface="Lantinghei SC Extralight" charset="-122"/>
                <a:ea typeface="Lantinghei SC Extralight" charset="-122"/>
                <a:cs typeface="Lantinghei SC Extralight" charset="-122"/>
              </a:rPr>
              <a:t>/wiki/display/</a:t>
            </a:r>
            <a:r>
              <a:rPr lang="en-US" altLang="zh-CN" sz="1200" dirty="0" err="1" smtClean="0">
                <a:latin typeface="Lantinghei SC Extralight" charset="-122"/>
                <a:ea typeface="Lantinghei SC Extralight" charset="-122"/>
                <a:cs typeface="Lantinghei SC Extralight" charset="-122"/>
              </a:rPr>
              <a:t>dubbo</a:t>
            </a:r>
            <a:r>
              <a:rPr lang="en-US" altLang="zh-CN" sz="1200" dirty="0" smtClean="0">
                <a:latin typeface="Lantinghei SC Extralight" charset="-122"/>
                <a:ea typeface="Lantinghei SC Extralight" charset="-122"/>
                <a:cs typeface="Lantinghei SC Extralight" charset="-122"/>
              </a:rPr>
              <a:t>/Home/)</a:t>
            </a:r>
            <a:r>
              <a:rPr lang="zh-CN" altLang="en-US" sz="1200" dirty="0" smtClean="0">
                <a:latin typeface="Lantinghei SC Extralight" charset="-122"/>
                <a:ea typeface="Lantinghei SC Extralight" charset="-122"/>
                <a:cs typeface="Lantinghei SC Extralight" charset="-122"/>
              </a:rPr>
              <a:t>。</a:t>
            </a:r>
            <a:endParaRPr lang="en-US" altLang="zh-CN" sz="1200" dirty="0" smtClean="0">
              <a:latin typeface="Lantinghei SC Extralight" charset="-122"/>
              <a:ea typeface="Lantinghei SC Extralight" charset="-122"/>
              <a:cs typeface="Lantinghei SC Extralight" charset="-122"/>
            </a:endParaRPr>
          </a:p>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200" dirty="0" smtClean="0">
                <a:latin typeface="Lantinghei SC Extralight" charset="-122"/>
                <a:ea typeface="Lantinghei SC Extralight" charset="-122"/>
                <a:cs typeface="Lantinghei SC Extralight" charset="-122"/>
              </a:rPr>
              <a:t>服务提供者启动后自动向服务注册中心注册自己可提供的服务接口列表</a:t>
            </a:r>
          </a:p>
        </p:txBody>
      </p:sp>
      <p:sp>
        <p:nvSpPr>
          <p:cNvPr id="4" name="幻灯片编号占位符 3"/>
          <p:cNvSpPr>
            <a:spLocks noGrp="1"/>
          </p:cNvSpPr>
          <p:nvPr>
            <p:ph type="sldNum" sz="quarter" idx="10"/>
          </p:nvPr>
        </p:nvSpPr>
        <p:spPr/>
        <p:txBody>
          <a:bodyPr/>
          <a:lstStyle/>
          <a:p>
            <a:fld id="{12202190-61AD-CF42-9574-9E784C4DBB08}" type="slidenum">
              <a:rPr kumimoji="1" lang="zh-CN" altLang="en-US" smtClean="0"/>
              <a:t>14</a:t>
            </a:fld>
            <a:endParaRPr kumimoji="1" lang="zh-CN" altLang="en-US"/>
          </a:p>
        </p:txBody>
      </p:sp>
    </p:spTree>
    <p:extLst>
      <p:ext uri="{BB962C8B-B14F-4D97-AF65-F5344CB8AC3E}">
        <p14:creationId xmlns:p14="http://schemas.microsoft.com/office/powerpoint/2010/main" val="492968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8851661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277593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17822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3676384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381484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20380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0772139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447142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863325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54948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C8ED8F2-B084-5D47-B3DC-87173B60D05A}" type="datetimeFigureOut">
              <a:rPr kumimoji="1" lang="zh-CN" altLang="en-US" smtClean="0"/>
              <a:t>2017/1/3</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46710804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8ED8F2-B084-5D47-B3DC-87173B60D05A}" type="datetimeFigureOut">
              <a:rPr kumimoji="1" lang="zh-CN" altLang="en-US" smtClean="0"/>
              <a:t>2017/1/3</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3DFCB0-1972-3C40-BF15-686DACA26364}" type="slidenum">
              <a:rPr kumimoji="1" lang="zh-CN" altLang="en-US" smtClean="0"/>
              <a:t>‹#›</a:t>
            </a:fld>
            <a:endParaRPr kumimoji="1" lang="zh-CN" altLang="en-US"/>
          </a:p>
        </p:txBody>
      </p:sp>
    </p:spTree>
    <p:extLst>
      <p:ext uri="{BB962C8B-B14F-4D97-AF65-F5344CB8AC3E}">
        <p14:creationId xmlns:p14="http://schemas.microsoft.com/office/powerpoint/2010/main" val="15815011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zh-CN" altLang="en-US" b="1" dirty="0" smtClean="0">
                <a:latin typeface="Lantinghei SC Demibold" charset="-122"/>
                <a:ea typeface="Lantinghei SC Demibold" charset="-122"/>
                <a:cs typeface="Lantinghei SC Demibold" charset="-122"/>
              </a:rPr>
              <a:t>随需应变</a:t>
            </a:r>
            <a:endParaRPr kumimoji="1" lang="zh-CN" altLang="en-US" b="1" dirty="0">
              <a:latin typeface="Lantinghei SC Demibold" charset="-122"/>
              <a:ea typeface="Lantinghei SC Demibold" charset="-122"/>
              <a:cs typeface="Lantinghei SC Demibold" charset="-122"/>
            </a:endParaRPr>
          </a:p>
        </p:txBody>
      </p:sp>
      <p:sp>
        <p:nvSpPr>
          <p:cNvPr id="3" name="副标题 2"/>
          <p:cNvSpPr>
            <a:spLocks noGrp="1"/>
          </p:cNvSpPr>
          <p:nvPr>
            <p:ph type="subTitle" idx="1"/>
          </p:nvPr>
        </p:nvSpPr>
        <p:spPr/>
        <p:txBody>
          <a:bodyPr/>
          <a:lstStyle/>
          <a:p>
            <a:endParaRPr kumimoji="1" lang="en-US" altLang="zh-CN" dirty="0" smtClean="0"/>
          </a:p>
          <a:p>
            <a:r>
              <a:rPr kumimoji="1" lang="zh-CN" altLang="en-US" dirty="0" smtClean="0">
                <a:latin typeface="Lantinghei SC Extralight" charset="-122"/>
                <a:ea typeface="Lantinghei SC Extralight" charset="-122"/>
                <a:cs typeface="Lantinghei SC Extralight" charset="-122"/>
              </a:rPr>
              <a:t>网站的</a:t>
            </a:r>
            <a:r>
              <a:rPr kumimoji="1" lang="zh-CN" altLang="en-US" b="1" dirty="0" smtClean="0">
                <a:latin typeface="Lantinghei SC Demibold" charset="-122"/>
                <a:ea typeface="Lantinghei SC Demibold" charset="-122"/>
                <a:cs typeface="Lantinghei SC Demibold" charset="-122"/>
              </a:rPr>
              <a:t>可扩展</a:t>
            </a:r>
            <a:r>
              <a:rPr kumimoji="1" lang="zh-CN" altLang="en-US" dirty="0" smtClean="0">
                <a:latin typeface="Lantinghei SC Extralight" charset="-122"/>
                <a:ea typeface="Lantinghei SC Extralight" charset="-122"/>
                <a:cs typeface="Lantinghei SC Extralight" charset="-122"/>
              </a:rPr>
              <a:t>架构</a:t>
            </a:r>
            <a:endParaRPr kumimoji="1" lang="zh-CN" altLang="en-US" dirty="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90359700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巨无霸</a:t>
            </a:r>
            <a:r>
              <a:rPr lang="zh-CN" altLang="en-US" b="1" dirty="0" smtClean="0">
                <a:latin typeface="Lantinghei SC Demibold" charset="-122"/>
                <a:ea typeface="Lantinghei SC Demibold" charset="-122"/>
                <a:cs typeface="Lantinghei SC Demibold" charset="-122"/>
              </a:rPr>
              <a:t>应用</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a:bodyPr>
          <a:lstStyle/>
          <a:p>
            <a:pPr>
              <a:lnSpc>
                <a:spcPct val="150000"/>
              </a:lnSpc>
            </a:pPr>
            <a:r>
              <a:rPr lang="zh-CN" altLang="en-US" sz="2000" dirty="0">
                <a:latin typeface="Lantinghei SC Extralight" charset="-122"/>
                <a:ea typeface="Lantinghei SC Extralight" charset="-122"/>
                <a:cs typeface="Lantinghei SC Extralight" charset="-122"/>
              </a:rPr>
              <a:t>编译、部署</a:t>
            </a:r>
            <a:r>
              <a:rPr lang="zh-CN" altLang="en-US" sz="2000" dirty="0" smtClean="0">
                <a:latin typeface="Lantinghei SC Extralight" charset="-122"/>
                <a:ea typeface="Lantinghei SC Extralight" charset="-122"/>
                <a:cs typeface="Lantinghei SC Extralight" charset="-122"/>
              </a:rPr>
              <a:t>困难</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代码分支管理困难</a:t>
            </a:r>
          </a:p>
          <a:p>
            <a:pPr>
              <a:lnSpc>
                <a:spcPct val="150000"/>
              </a:lnSpc>
            </a:pPr>
            <a:r>
              <a:rPr lang="zh-CN" altLang="en-US" sz="2000" dirty="0">
                <a:latin typeface="Lantinghei SC Extralight" charset="-122"/>
                <a:ea typeface="Lantinghei SC Extralight" charset="-122"/>
                <a:cs typeface="Lantinghei SC Extralight" charset="-122"/>
              </a:rPr>
              <a:t>数据库连接耗尽</a:t>
            </a:r>
          </a:p>
          <a:p>
            <a:pPr>
              <a:lnSpc>
                <a:spcPct val="150000"/>
              </a:lnSpc>
            </a:pPr>
            <a:r>
              <a:rPr lang="zh-CN" altLang="en-US" sz="2000" dirty="0">
                <a:latin typeface="Lantinghei SC Extralight" charset="-122"/>
                <a:ea typeface="Lantinghei SC Extralight" charset="-122"/>
                <a:cs typeface="Lantinghei SC Extralight" charset="-122"/>
              </a:rPr>
              <a:t>新增业务困难</a:t>
            </a:r>
          </a:p>
          <a:p>
            <a:endParaRPr lang="zh-CN" altLang="en-US" sz="2000" dirty="0">
              <a:latin typeface="Lantinghei SC Extralight" charset="-122"/>
              <a:ea typeface="Lantinghei SC Extralight" charset="-122"/>
              <a:cs typeface="Lantinghei SC Extralight" charset="-122"/>
            </a:endParaRPr>
          </a:p>
          <a:p>
            <a:endParaRPr lang="zh-CN" altLang="en-US" dirty="0"/>
          </a:p>
        </p:txBody>
      </p:sp>
    </p:spTree>
    <p:extLst>
      <p:ext uri="{BB962C8B-B14F-4D97-AF65-F5344CB8AC3E}">
        <p14:creationId xmlns:p14="http://schemas.microsoft.com/office/powerpoint/2010/main" val="7830865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解决</a:t>
            </a:r>
            <a:r>
              <a:rPr lang="zh-CN" altLang="en-US" b="1" dirty="0" smtClean="0">
                <a:latin typeface="Lantinghei SC Demibold" charset="-122"/>
                <a:ea typeface="Lantinghei SC Demibold" charset="-122"/>
                <a:cs typeface="Lantinghei SC Demibold" charset="-122"/>
              </a:rPr>
              <a:t>方案</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60000"/>
              </a:lnSpc>
            </a:pPr>
            <a:r>
              <a:rPr lang="zh-CN" altLang="en-US" sz="2000" dirty="0">
                <a:latin typeface="Lantinghei SC Extralight" charset="-122"/>
                <a:ea typeface="Lantinghei SC Extralight" charset="-122"/>
                <a:cs typeface="Lantinghei SC Extralight" charset="-122"/>
              </a:rPr>
              <a:t>纵向拆分： 将一个大应用拆分为多个小应用， 如果新增业务较为独立，那么就直接将其设计部署为一个独立的</a:t>
            </a:r>
            <a:r>
              <a:rPr lang="en-US" altLang="zh-CN" sz="2000" dirty="0">
                <a:latin typeface="Lantinghei SC Extralight" charset="-122"/>
                <a:ea typeface="Lantinghei SC Extralight" charset="-122"/>
                <a:cs typeface="Lantinghei SC Extralight" charset="-122"/>
              </a:rPr>
              <a:t>Web </a:t>
            </a:r>
            <a:r>
              <a:rPr lang="zh-CN" altLang="en-US" sz="2000" dirty="0">
                <a:latin typeface="Lantinghei SC Extralight" charset="-122"/>
                <a:ea typeface="Lantinghei SC Extralight" charset="-122"/>
                <a:cs typeface="Lantinghei SC Extralight" charset="-122"/>
              </a:rPr>
              <a:t>应用系统。</a:t>
            </a:r>
            <a:endParaRPr lang="en-US" altLang="zh-CN" sz="2000" dirty="0">
              <a:latin typeface="Lantinghei SC Extralight" charset="-122"/>
              <a:ea typeface="Lantinghei SC Extralight" charset="-122"/>
              <a:cs typeface="Lantinghei SC Extralight" charset="-122"/>
            </a:endParaRPr>
          </a:p>
          <a:p>
            <a:pPr>
              <a:lnSpc>
                <a:spcPct val="160000"/>
              </a:lnSpc>
            </a:pPr>
            <a:r>
              <a:rPr lang="zh-CN" altLang="en-US" sz="2000" dirty="0">
                <a:latin typeface="Lantinghei SC Extralight" charset="-122"/>
                <a:ea typeface="Lantinghei SC Extralight" charset="-122"/>
                <a:cs typeface="Lantinghei SC Extralight" charset="-122"/>
              </a:rPr>
              <a:t>横向拆分： 将复用的业务拆分出来， 独立部署为分布式服务， 新增业务只需要调用这些分布式服务，而模块内业务逻辑变化的时候，只要接口保持一致就不会影响业务程序和其他模块。</a:t>
            </a:r>
          </a:p>
          <a:p>
            <a:endParaRPr kumimoji="1" lang="zh-CN" altLang="en-US" dirty="0"/>
          </a:p>
        </p:txBody>
      </p:sp>
    </p:spTree>
    <p:extLst>
      <p:ext uri="{BB962C8B-B14F-4D97-AF65-F5344CB8AC3E}">
        <p14:creationId xmlns:p14="http://schemas.microsoft.com/office/powerpoint/2010/main" val="146342076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latin typeface="Lantinghei SC Demibold" charset="-122"/>
                <a:ea typeface="Lantinghei SC Demibold" charset="-122"/>
                <a:cs typeface="Lantinghei SC Demibold" charset="-122"/>
              </a:rPr>
              <a:t>拆分后效果</a:t>
            </a:r>
            <a:endParaRPr kumimoji="1" lang="zh-CN" altLang="en-US" b="1" dirty="0">
              <a:latin typeface="Lantinghei SC Demibold" charset="-122"/>
              <a:ea typeface="Lantinghei SC Demibold" charset="-122"/>
              <a:cs typeface="Lantinghei SC Demibold" charset="-122"/>
            </a:endParaRPr>
          </a:p>
        </p:txBody>
      </p:sp>
      <p:pic>
        <p:nvPicPr>
          <p:cNvPr id="4" name="内容占位符 3"/>
          <p:cNvPicPr>
            <a:picLocks noGrp="1" noChangeAspect="1"/>
          </p:cNvPicPr>
          <p:nvPr>
            <p:ph idx="1"/>
          </p:nvPr>
        </p:nvPicPr>
        <p:blipFill>
          <a:blip r:embed="rId3"/>
          <a:stretch>
            <a:fillRect/>
          </a:stretch>
        </p:blipFill>
        <p:spPr>
          <a:xfrm>
            <a:off x="974540" y="1825625"/>
            <a:ext cx="10242920" cy="4351338"/>
          </a:xfrm>
          <a:prstGeom prst="rect">
            <a:avLst/>
          </a:prstGeom>
        </p:spPr>
      </p:pic>
    </p:spTree>
    <p:extLst>
      <p:ext uri="{BB962C8B-B14F-4D97-AF65-F5344CB8AC3E}">
        <p14:creationId xmlns:p14="http://schemas.microsoft.com/office/powerpoint/2010/main" val="13845406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大型网站分布式服务的需求与</a:t>
            </a:r>
            <a:r>
              <a:rPr lang="zh-CN" altLang="en-US" b="1" dirty="0" smtClean="0">
                <a:latin typeface="Lantinghei SC Demibold" charset="-122"/>
                <a:ea typeface="Lantinghei SC Demibold" charset="-122"/>
                <a:cs typeface="Lantinghei SC Demibold" charset="-122"/>
              </a:rPr>
              <a:t>特点</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fontScale="92500" lnSpcReduction="10000"/>
          </a:bodyPr>
          <a:lstStyle/>
          <a:p>
            <a:pPr>
              <a:lnSpc>
                <a:spcPct val="150000"/>
              </a:lnSpc>
            </a:pPr>
            <a:r>
              <a:rPr lang="zh-CN" altLang="en-US" sz="2000" dirty="0" smtClean="0">
                <a:latin typeface="Lantinghei SC Extralight" charset="-122"/>
                <a:ea typeface="Lantinghei SC Extralight" charset="-122"/>
                <a:cs typeface="Lantinghei SC Extralight" charset="-122"/>
              </a:rPr>
              <a:t>传统</a:t>
            </a:r>
            <a:r>
              <a:rPr lang="en-US" altLang="zh-CN" sz="2000" dirty="0" smtClean="0">
                <a:latin typeface="Lantinghei SC Extralight" charset="-122"/>
                <a:ea typeface="Lantinghei SC Extralight" charset="-122"/>
                <a:cs typeface="Lantinghei SC Extralight" charset="-122"/>
              </a:rPr>
              <a:t>Web </a:t>
            </a:r>
            <a:r>
              <a:rPr lang="en-US" altLang="zh-CN" sz="2000" dirty="0">
                <a:latin typeface="Lantinghei SC Extralight" charset="-122"/>
                <a:ea typeface="Lantinghei SC Extralight" charset="-122"/>
                <a:cs typeface="Lantinghei SC Extralight" charset="-122"/>
              </a:rPr>
              <a:t>Service </a:t>
            </a:r>
            <a:r>
              <a:rPr lang="zh-CN" altLang="en-US" sz="2000" dirty="0">
                <a:latin typeface="Lantinghei SC Extralight" charset="-122"/>
                <a:ea typeface="Lantinghei SC Extralight" charset="-122"/>
                <a:cs typeface="Lantinghei SC Extralight" charset="-122"/>
              </a:rPr>
              <a:t>所提供的服务</a:t>
            </a:r>
            <a:r>
              <a:rPr lang="zh-CN" altLang="en-US" sz="2000" dirty="0" smtClean="0">
                <a:latin typeface="Lantinghei SC Extralight" charset="-122"/>
                <a:ea typeface="Lantinghei SC Extralight" charset="-122"/>
                <a:cs typeface="Lantinghei SC Extralight" charset="-122"/>
              </a:rPr>
              <a:t>注册、发现、调用</a:t>
            </a:r>
            <a:r>
              <a:rPr lang="zh-CN" altLang="en-US" sz="2000" dirty="0">
                <a:latin typeface="Lantinghei SC Extralight" charset="-122"/>
                <a:ea typeface="Lantinghei SC Extralight" charset="-122"/>
                <a:cs typeface="Lantinghei SC Extralight" charset="-122"/>
              </a:rPr>
              <a:t>等标准</a:t>
            </a:r>
            <a:r>
              <a:rPr lang="zh-CN" altLang="en-US" sz="2000" dirty="0" smtClean="0">
                <a:latin typeface="Lantinghei SC Extralight" charset="-122"/>
                <a:ea typeface="Lantinghei SC Extralight" charset="-122"/>
                <a:cs typeface="Lantinghei SC Extralight" charset="-122"/>
              </a:rPr>
              <a:t>功能。</a:t>
            </a:r>
            <a:endParaRPr lang="zh-CN" altLang="en-US" sz="2000" dirty="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负载均衡</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失效转移</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高性能远程通信</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整合异构系统</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对应用最少入侵</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版本管理</a:t>
            </a:r>
            <a:endParaRPr kumimoji="1" lang="en-US" altLang="zh-CN" sz="2000" dirty="0" smtClean="0">
              <a:latin typeface="Lantinghei SC Extralight" charset="-122"/>
              <a:ea typeface="Lantinghei SC Extralight" charset="-122"/>
              <a:cs typeface="Lantinghei SC Extralight" charset="-122"/>
            </a:endParaRPr>
          </a:p>
          <a:p>
            <a:pPr>
              <a:lnSpc>
                <a:spcPct val="150000"/>
              </a:lnSpc>
            </a:pPr>
            <a:r>
              <a:rPr kumimoji="1" lang="zh-CN" altLang="en-US" sz="2000" dirty="0" smtClean="0">
                <a:latin typeface="Lantinghei SC Extralight" charset="-122"/>
                <a:ea typeface="Lantinghei SC Extralight" charset="-122"/>
                <a:cs typeface="Lantinghei SC Extralight" charset="-122"/>
              </a:rPr>
              <a:t>实时监控</a:t>
            </a:r>
            <a:endParaRPr kumimoji="1" lang="zh-CN" altLang="en-US" sz="2000" dirty="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1189622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分布式服务框架</a:t>
            </a:r>
            <a:r>
              <a:rPr lang="zh-CN" altLang="en-US" b="1" dirty="0" smtClean="0">
                <a:latin typeface="Lantinghei SC Demibold" charset="-122"/>
                <a:ea typeface="Lantinghei SC Demibold" charset="-122"/>
                <a:cs typeface="Lantinghei SC Demibold" charset="-122"/>
              </a:rPr>
              <a:t>设计</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Autofit/>
          </a:bodyPr>
          <a:lstStyle/>
          <a:p>
            <a:pPr>
              <a:lnSpc>
                <a:spcPct val="150000"/>
              </a:lnSpc>
            </a:pPr>
            <a:r>
              <a:rPr lang="zh-CN" altLang="en-US" sz="2000" dirty="0">
                <a:latin typeface="Lantinghei SC Extralight" charset="-122"/>
                <a:ea typeface="Lantinghei SC Extralight" charset="-122"/>
                <a:cs typeface="Lantinghei SC Extralight" charset="-122"/>
              </a:rPr>
              <a:t>服务消费者程序通过服务接口使用服务， 而服务接口通过代理加载具体服务， </a:t>
            </a:r>
            <a:r>
              <a:rPr lang="zh-CN" altLang="en-US" sz="2000" dirty="0" smtClean="0">
                <a:latin typeface="Lantinghei SC Extralight" charset="-122"/>
                <a:ea typeface="Lantinghei SC Extralight" charset="-122"/>
                <a:cs typeface="Lantinghei SC Extralight" charset="-122"/>
              </a:rPr>
              <a:t>具体服务</a:t>
            </a:r>
            <a:r>
              <a:rPr lang="zh-CN" altLang="en-US" sz="2000" dirty="0">
                <a:latin typeface="Lantinghei SC Extralight" charset="-122"/>
                <a:ea typeface="Lantinghei SC Extralight" charset="-122"/>
                <a:cs typeface="Lantinghei SC Extralight" charset="-122"/>
              </a:rPr>
              <a:t>可以是本地的代码模块， 也可以是远程的服务， 因此对应用较少侵入： 应用程序</a:t>
            </a:r>
            <a:r>
              <a:rPr lang="zh-CN" altLang="en-US" sz="2000" dirty="0" smtClean="0">
                <a:latin typeface="Lantinghei SC Extralight" charset="-122"/>
                <a:ea typeface="Lantinghei SC Extralight" charset="-122"/>
                <a:cs typeface="Lantinghei SC Extralight" charset="-122"/>
              </a:rPr>
              <a:t>只需要</a:t>
            </a:r>
            <a:r>
              <a:rPr lang="zh-CN" altLang="en-US" sz="2000" dirty="0">
                <a:latin typeface="Lantinghei SC Extralight" charset="-122"/>
                <a:ea typeface="Lantinghei SC Extralight" charset="-122"/>
                <a:cs typeface="Lantinghei SC Extralight" charset="-122"/>
              </a:rPr>
              <a:t>调用服务接口， 服务框架根据配置自动调用本地或远程实现。</a:t>
            </a:r>
          </a:p>
          <a:p>
            <a:pPr>
              <a:lnSpc>
                <a:spcPct val="150000"/>
              </a:lnSpc>
            </a:pPr>
            <a:r>
              <a:rPr lang="zh-CN" altLang="en-US" sz="2000" dirty="0">
                <a:latin typeface="Lantinghei SC Extralight" charset="-122"/>
                <a:ea typeface="Lantinghei SC Extralight" charset="-122"/>
                <a:cs typeface="Lantinghei SC Extralight" charset="-122"/>
              </a:rPr>
              <a:t>服务框架客户端模块通过服务注册中心加载服务提供者</a:t>
            </a:r>
            <a:r>
              <a:rPr lang="zh-CN" altLang="en-US" sz="2000" dirty="0" smtClean="0">
                <a:latin typeface="Lantinghei SC Extralight" charset="-122"/>
                <a:ea typeface="Lantinghei SC Extralight" charset="-122"/>
                <a:cs typeface="Lantinghei SC Extralight" charset="-122"/>
              </a:rPr>
              <a:t>列表， </a:t>
            </a:r>
            <a:r>
              <a:rPr lang="zh-CN" altLang="en-US" sz="2000" dirty="0">
                <a:latin typeface="Lantinghei SC Extralight" charset="-122"/>
                <a:ea typeface="Lantinghei SC Extralight" charset="-122"/>
                <a:cs typeface="Lantinghei SC Extralight" charset="-122"/>
              </a:rPr>
              <a:t>查找需要的服务接口， 并根据</a:t>
            </a:r>
            <a:r>
              <a:rPr lang="zh-CN" altLang="en-US" sz="2000" dirty="0" smtClean="0">
                <a:latin typeface="Lantinghei SC Extralight" charset="-122"/>
                <a:ea typeface="Lantinghei SC Extralight" charset="-122"/>
                <a:cs typeface="Lantinghei SC Extralight" charset="-122"/>
              </a:rPr>
              <a:t>配置的</a:t>
            </a:r>
            <a:r>
              <a:rPr lang="zh-CN" altLang="en-US" sz="2000" dirty="0">
                <a:latin typeface="Lantinghei SC Extralight" charset="-122"/>
                <a:ea typeface="Lantinghei SC Extralight" charset="-122"/>
                <a:cs typeface="Lantinghei SC Extralight" charset="-122"/>
              </a:rPr>
              <a:t>负载均衡策略将服务调用请求发送到某台服务提供者服务器。如果服务调用失败，</a:t>
            </a:r>
            <a:r>
              <a:rPr lang="zh-CN" altLang="en-US" sz="2000" dirty="0" smtClean="0">
                <a:latin typeface="Lantinghei SC Extralight" charset="-122"/>
                <a:ea typeface="Lantinghei SC Extralight" charset="-122"/>
                <a:cs typeface="Lantinghei SC Extralight" charset="-122"/>
              </a:rPr>
              <a:t>客</a:t>
            </a:r>
            <a:r>
              <a:rPr lang="zh-CN" altLang="en-US" sz="2000" dirty="0">
                <a:latin typeface="Lantinghei SC Extralight" charset="-122"/>
                <a:ea typeface="Lantinghei SC Extralight" charset="-122"/>
                <a:cs typeface="Lantinghei SC Extralight" charset="-122"/>
              </a:rPr>
              <a:t>户端模块会自动从服务提供者列表选择一个可提供同样服务的另一台服务器重新请求</a:t>
            </a:r>
            <a:r>
              <a:rPr lang="zh-CN" altLang="en-US" sz="2000" dirty="0" smtClean="0">
                <a:latin typeface="Lantinghei SC Extralight" charset="-122"/>
                <a:ea typeface="Lantinghei SC Extralight" charset="-122"/>
                <a:cs typeface="Lantinghei SC Extralight" charset="-122"/>
              </a:rPr>
              <a:t>服务</a:t>
            </a:r>
            <a:r>
              <a:rPr lang="zh-CN" altLang="en-US" sz="2000" dirty="0">
                <a:latin typeface="Lantinghei SC Extralight" charset="-122"/>
                <a:ea typeface="Lantinghei SC Extralight" charset="-122"/>
                <a:cs typeface="Lantinghei SC Extralight" charset="-122"/>
              </a:rPr>
              <a:t>， 实现服务的自动失效转移， 保证服务高可用。</a:t>
            </a:r>
          </a:p>
          <a:p>
            <a:pPr>
              <a:lnSpc>
                <a:spcPct val="150000"/>
              </a:lnSpc>
            </a:pPr>
            <a:r>
              <a:rPr lang="zh-CN" altLang="en-US" sz="2000" dirty="0" smtClean="0">
                <a:latin typeface="Lantinghei SC Extralight" charset="-122"/>
                <a:ea typeface="Lantinghei SC Extralight" charset="-122"/>
                <a:cs typeface="Lantinghei SC Extralight" charset="-122"/>
              </a:rPr>
              <a:t>远程</a:t>
            </a:r>
            <a:r>
              <a:rPr lang="zh-CN" altLang="en-US" sz="2000" dirty="0">
                <a:latin typeface="Lantinghei SC Extralight" charset="-122"/>
                <a:ea typeface="Lantinghei SC Extralight" charset="-122"/>
                <a:cs typeface="Lantinghei SC Extralight" charset="-122"/>
              </a:rPr>
              <a:t>服务通信模块支持多种通信协议和数据序列化协议， 使用</a:t>
            </a:r>
            <a:r>
              <a:rPr lang="en-US" altLang="zh-CN" sz="2000" dirty="0">
                <a:latin typeface="Lantinghei SC Extralight" charset="-122"/>
                <a:ea typeface="Lantinghei SC Extralight" charset="-122"/>
                <a:cs typeface="Lantinghei SC Extralight" charset="-122"/>
              </a:rPr>
              <a:t>NIO </a:t>
            </a:r>
            <a:r>
              <a:rPr lang="zh-CN" altLang="en-US" sz="2000" dirty="0">
                <a:latin typeface="Lantinghei SC Extralight" charset="-122"/>
                <a:ea typeface="Lantinghei SC Extralight" charset="-122"/>
                <a:cs typeface="Lantinghei SC Extralight" charset="-122"/>
              </a:rPr>
              <a:t>通信</a:t>
            </a:r>
            <a:r>
              <a:rPr lang="zh-CN" altLang="en-US" sz="2000" dirty="0" smtClean="0">
                <a:latin typeface="Lantinghei SC Extralight" charset="-122"/>
                <a:ea typeface="Lantinghei SC Extralight" charset="-122"/>
                <a:cs typeface="Lantinghei SC Extralight" charset="-122"/>
              </a:rPr>
              <a:t>框架</a:t>
            </a:r>
            <a:r>
              <a:rPr lang="zh-CN" altLang="en-US" sz="2000" dirty="0">
                <a:latin typeface="Lantinghei SC Extralight" charset="-122"/>
                <a:ea typeface="Lantinghei SC Extralight" charset="-122"/>
                <a:cs typeface="Lantinghei SC Extralight" charset="-122"/>
              </a:rPr>
              <a:t>， 具有较高的网络通信性能</a:t>
            </a:r>
            <a:r>
              <a:rPr lang="zh-CN" altLang="en-US" sz="2000" dirty="0" smtClean="0">
                <a:latin typeface="Lantinghei SC Extralight" charset="-122"/>
                <a:ea typeface="Lantinghei SC Extralight" charset="-122"/>
                <a:cs typeface="Lantinghei SC Extralight" charset="-122"/>
              </a:rPr>
              <a:t>。</a:t>
            </a:r>
            <a:endParaRPr lang="zh-CN" altLang="en-US" sz="2000" dirty="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1493000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Lantinghei SC Demibold" charset="-122"/>
                <a:ea typeface="Lantinghei SC Demibold" charset="-122"/>
                <a:cs typeface="Lantinghei SC Demibold" charset="-122"/>
              </a:rPr>
              <a:t>分布式服务框架</a:t>
            </a:r>
            <a:r>
              <a:rPr lang="en-US" altLang="zh-CN" dirty="0" err="1">
                <a:latin typeface="Lantinghei SC Demibold" charset="-122"/>
                <a:ea typeface="Lantinghei SC Demibold" charset="-122"/>
                <a:cs typeface="Lantinghei SC Demibold" charset="-122"/>
              </a:rPr>
              <a:t>Dubbo</a:t>
            </a:r>
            <a:r>
              <a:rPr lang="en-US" altLang="zh-CN" dirty="0">
                <a:latin typeface="Lantinghei SC Demibold" charset="-122"/>
                <a:ea typeface="Lantinghei SC Demibold" charset="-122"/>
                <a:cs typeface="Lantinghei SC Demibold" charset="-122"/>
              </a:rPr>
              <a:t> </a:t>
            </a:r>
            <a:r>
              <a:rPr lang="zh-CN" altLang="en-US" dirty="0">
                <a:latin typeface="Lantinghei SC Demibold" charset="-122"/>
                <a:ea typeface="Lantinghei SC Demibold" charset="-122"/>
                <a:cs typeface="Lantinghei SC Demibold" charset="-122"/>
              </a:rPr>
              <a:t>的架构</a:t>
            </a:r>
            <a:r>
              <a:rPr lang="zh-CN" altLang="en-US" dirty="0" smtClean="0">
                <a:latin typeface="Lantinghei SC Demibold" charset="-122"/>
                <a:ea typeface="Lantinghei SC Demibold" charset="-122"/>
                <a:cs typeface="Lantinghei SC Demibold" charset="-122"/>
              </a:rPr>
              <a:t>原理</a:t>
            </a:r>
            <a:endParaRPr kumimoji="1" lang="zh-CN" altLang="en-US" dirty="0">
              <a:latin typeface="Lantinghei SC Demibold" charset="-122"/>
              <a:ea typeface="Lantinghei SC Demibold" charset="-122"/>
              <a:cs typeface="Lantinghei SC Demibold" charset="-122"/>
            </a:endParaRPr>
          </a:p>
        </p:txBody>
      </p:sp>
      <p:pic>
        <p:nvPicPr>
          <p:cNvPr id="4" name="内容占位符 3"/>
          <p:cNvPicPr>
            <a:picLocks noGrp="1" noChangeAspect="1"/>
          </p:cNvPicPr>
          <p:nvPr>
            <p:ph idx="1"/>
          </p:nvPr>
        </p:nvPicPr>
        <p:blipFill>
          <a:blip r:embed="rId2"/>
          <a:stretch>
            <a:fillRect/>
          </a:stretch>
        </p:blipFill>
        <p:spPr>
          <a:xfrm>
            <a:off x="2089692" y="1908752"/>
            <a:ext cx="8012615" cy="4351338"/>
          </a:xfrm>
          <a:prstGeom prst="rect">
            <a:avLst/>
          </a:prstGeom>
        </p:spPr>
      </p:pic>
    </p:spTree>
    <p:extLst>
      <p:ext uri="{BB962C8B-B14F-4D97-AF65-F5344CB8AC3E}">
        <p14:creationId xmlns:p14="http://schemas.microsoft.com/office/powerpoint/2010/main" val="262189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可扩展的数据</a:t>
            </a:r>
            <a:r>
              <a:rPr lang="zh-CN" altLang="en-US" b="1" dirty="0" smtClean="0">
                <a:latin typeface="Lantinghei SC Demibold" charset="-122"/>
                <a:ea typeface="Lantinghei SC Demibold" charset="-122"/>
                <a:cs typeface="Lantinghei SC Demibold" charset="-122"/>
              </a:rPr>
              <a:t>结构</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50000"/>
              </a:lnSpc>
            </a:pPr>
            <a:r>
              <a:rPr lang="zh-CN" altLang="en-US" sz="2000" dirty="0">
                <a:latin typeface="Lantinghei SC Extralight" charset="-122"/>
                <a:ea typeface="Lantinghei SC Extralight" charset="-122"/>
                <a:cs typeface="Lantinghei SC Extralight" charset="-122"/>
              </a:rPr>
              <a:t>传统的关系数据库为了保证关系运算（通过</a:t>
            </a:r>
            <a:r>
              <a:rPr lang="en-US" altLang="zh-CN" sz="2000" dirty="0">
                <a:latin typeface="Lantinghei SC Extralight" charset="-122"/>
                <a:ea typeface="Lantinghei SC Extralight" charset="-122"/>
                <a:cs typeface="Lantinghei SC Extralight" charset="-122"/>
              </a:rPr>
              <a:t>SQL </a:t>
            </a:r>
            <a:r>
              <a:rPr lang="zh-CN" altLang="en-US" sz="2000" dirty="0">
                <a:latin typeface="Lantinghei SC Extralight" charset="-122"/>
                <a:ea typeface="Lantinghei SC Extralight" charset="-122"/>
                <a:cs typeface="Lantinghei SC Extralight" charset="-122"/>
              </a:rPr>
              <a:t>语句）的正确性，在设计数据</a:t>
            </a:r>
            <a:r>
              <a:rPr lang="zh-CN" altLang="en-US" sz="2000" dirty="0" smtClean="0">
                <a:latin typeface="Lantinghei SC Extralight" charset="-122"/>
                <a:ea typeface="Lantinghei SC Extralight" charset="-122"/>
                <a:cs typeface="Lantinghei SC Extralight" charset="-122"/>
              </a:rPr>
              <a:t>库表结构</a:t>
            </a:r>
            <a:r>
              <a:rPr lang="zh-CN" altLang="en-US" sz="2000" dirty="0">
                <a:latin typeface="Lantinghei SC Extralight" charset="-122"/>
                <a:ea typeface="Lantinghei SC Extralight" charset="-122"/>
                <a:cs typeface="Lantinghei SC Extralight" charset="-122"/>
              </a:rPr>
              <a:t>的时候， 就需要指定表的</a:t>
            </a:r>
            <a:r>
              <a:rPr lang="en-US" altLang="zh-CN" sz="2000" dirty="0">
                <a:latin typeface="Lantinghei SC Extralight" charset="-122"/>
                <a:ea typeface="Lantinghei SC Extralight" charset="-122"/>
                <a:cs typeface="Lantinghei SC Extralight" charset="-122"/>
              </a:rPr>
              <a:t>schema </a:t>
            </a:r>
            <a:r>
              <a:rPr lang="zh-CN" altLang="en-US" sz="2000" dirty="0">
                <a:latin typeface="Lantinghei SC Extralight" charset="-122"/>
                <a:ea typeface="Lantinghei SC Extralight" charset="-122"/>
                <a:cs typeface="Lantinghei SC Extralight" charset="-122"/>
              </a:rPr>
              <a:t>字段名称， 数据类型等， 并要遵循特定的</a:t>
            </a:r>
            <a:r>
              <a:rPr lang="zh-CN" altLang="en-US" sz="2000" dirty="0" smtClean="0">
                <a:latin typeface="Lantinghei SC Extralight" charset="-122"/>
                <a:ea typeface="Lantinghei SC Extralight" charset="-122"/>
                <a:cs typeface="Lantinghei SC Extralight" charset="-122"/>
              </a:rPr>
              <a:t>设计范式。</a:t>
            </a:r>
            <a:endParaRPr lang="en-US" altLang="zh-CN" sz="2000" dirty="0" smtClean="0">
              <a:latin typeface="Lantinghei SC Extralight" charset="-122"/>
              <a:ea typeface="Lantinghei SC Extralight" charset="-122"/>
              <a:cs typeface="Lantinghei SC Extralight" charset="-122"/>
            </a:endParaRPr>
          </a:p>
          <a:p>
            <a:pPr>
              <a:lnSpc>
                <a:spcPct val="150000"/>
              </a:lnSpc>
            </a:pPr>
            <a:r>
              <a:rPr lang="en-US" altLang="zh-CN" sz="2000" dirty="0">
                <a:latin typeface="Lantinghei SC Extralight" charset="-122"/>
                <a:ea typeface="Lantinghei SC Extralight" charset="-122"/>
                <a:cs typeface="Lantinghei SC Extralight" charset="-122"/>
              </a:rPr>
              <a:t>NoSQL </a:t>
            </a:r>
            <a:r>
              <a:rPr lang="zh-CN" altLang="en-US" sz="2000" dirty="0">
                <a:latin typeface="Lantinghei SC Extralight" charset="-122"/>
                <a:ea typeface="Lantinghei SC Extralight" charset="-122"/>
                <a:cs typeface="Lantinghei SC Extralight" charset="-122"/>
              </a:rPr>
              <a:t>数据库使用的</a:t>
            </a:r>
            <a:r>
              <a:rPr lang="en-US" altLang="zh-CN" sz="2000" dirty="0" err="1">
                <a:latin typeface="Lantinghei SC Extralight" charset="-122"/>
                <a:ea typeface="Lantinghei SC Extralight" charset="-122"/>
                <a:cs typeface="Lantinghei SC Extralight" charset="-122"/>
              </a:rPr>
              <a:t>ColumnFamily</a:t>
            </a:r>
            <a:r>
              <a:rPr lang="en-US" altLang="zh-CN" sz="2000" dirty="0">
                <a:latin typeface="Lantinghei SC Extralight" charset="-122"/>
                <a:ea typeface="Lantinghei SC Extralight" charset="-122"/>
                <a:cs typeface="Lantinghei SC Extralight" charset="-122"/>
              </a:rPr>
              <a:t> (</a:t>
            </a:r>
            <a:r>
              <a:rPr lang="zh-CN" altLang="en-US" sz="2000" dirty="0">
                <a:latin typeface="Lantinghei SC Extralight" charset="-122"/>
                <a:ea typeface="Lantinghei SC Extralight" charset="-122"/>
                <a:cs typeface="Lantinghei SC Extralight" charset="-122"/>
              </a:rPr>
              <a:t>列族）设计就是一个解决方案</a:t>
            </a:r>
            <a:r>
              <a:rPr lang="zh-CN" altLang="en-US" sz="2000" dirty="0" smtClean="0">
                <a:latin typeface="Lantinghei SC Extralight" charset="-122"/>
                <a:ea typeface="Lantinghei SC Extralight" charset="-122"/>
                <a:cs typeface="Lantinghei SC Extralight" charset="-122"/>
              </a:rPr>
              <a:t>。</a:t>
            </a:r>
            <a:r>
              <a:rPr lang="en-US" altLang="zh-CN" sz="2000" dirty="0" err="1" smtClean="0">
                <a:latin typeface="Lantinghei SC Extralight" charset="-122"/>
                <a:ea typeface="Lantinghei SC Extralight" charset="-122"/>
                <a:cs typeface="Lantinghei SC Extralight" charset="-122"/>
              </a:rPr>
              <a:t>ColumnFamily</a:t>
            </a:r>
            <a:r>
              <a:rPr lang="en-US" altLang="zh-CN" sz="2000" dirty="0" smtClean="0">
                <a:latin typeface="Lantinghei SC Extralight" charset="-122"/>
                <a:ea typeface="Lantinghei SC Extralight" charset="-122"/>
                <a:cs typeface="Lantinghei SC Extralight" charset="-122"/>
              </a:rPr>
              <a:t> </a:t>
            </a:r>
            <a:r>
              <a:rPr lang="zh-CN" altLang="en-US" sz="2000" dirty="0">
                <a:latin typeface="Lantinghei SC Extralight" charset="-122"/>
                <a:ea typeface="Lantinghei SC Extralight" charset="-122"/>
                <a:cs typeface="Lantinghei SC Extralight" charset="-122"/>
              </a:rPr>
              <a:t>最早在</a:t>
            </a:r>
            <a:r>
              <a:rPr lang="en-US" altLang="zh-CN" sz="2000" dirty="0">
                <a:latin typeface="Lantinghei SC Extralight" charset="-122"/>
                <a:ea typeface="Lantinghei SC Extralight" charset="-122"/>
                <a:cs typeface="Lantinghei SC Extralight" charset="-122"/>
              </a:rPr>
              <a:t>Google </a:t>
            </a:r>
            <a:r>
              <a:rPr lang="zh-CN" altLang="en-US" sz="2000" dirty="0">
                <a:latin typeface="Lantinghei SC Extralight" charset="-122"/>
                <a:ea typeface="Lantinghei SC Extralight" charset="-122"/>
                <a:cs typeface="Lantinghei SC Extralight" charset="-122"/>
              </a:rPr>
              <a:t>的</a:t>
            </a:r>
            <a:r>
              <a:rPr lang="en-US" altLang="zh-CN" sz="2000" dirty="0" err="1">
                <a:latin typeface="Lantinghei SC Extralight" charset="-122"/>
                <a:ea typeface="Lantinghei SC Extralight" charset="-122"/>
                <a:cs typeface="Lantinghei SC Extralight" charset="-122"/>
              </a:rPr>
              <a:t>Bigtable</a:t>
            </a:r>
            <a:r>
              <a:rPr lang="en-US" altLang="zh-CN" sz="2000" dirty="0">
                <a:latin typeface="Lantinghei SC Extralight" charset="-122"/>
                <a:ea typeface="Lantinghei SC Extralight" charset="-122"/>
                <a:cs typeface="Lantinghei SC Extralight" charset="-122"/>
              </a:rPr>
              <a:t> </a:t>
            </a:r>
            <a:r>
              <a:rPr lang="zh-CN" altLang="en-US" sz="2000" dirty="0">
                <a:latin typeface="Lantinghei SC Extralight" charset="-122"/>
                <a:ea typeface="Lantinghei SC Extralight" charset="-122"/>
                <a:cs typeface="Lantinghei SC Extralight" charset="-122"/>
              </a:rPr>
              <a:t>中使用，这是一种面向列族的稀疏矩阵存储</a:t>
            </a:r>
            <a:r>
              <a:rPr lang="zh-CN" altLang="en-US" sz="2000" dirty="0" smtClean="0">
                <a:latin typeface="Lantinghei SC Extralight" charset="-122"/>
                <a:ea typeface="Lantinghei SC Extralight" charset="-122"/>
                <a:cs typeface="Lantinghei SC Extralight" charset="-122"/>
              </a:rPr>
              <a:t>格式。</a:t>
            </a:r>
            <a:endParaRPr lang="zh-CN" altLang="en-US" sz="2000" dirty="0">
              <a:latin typeface="Lantinghei SC Extralight" charset="-122"/>
              <a:ea typeface="Lantinghei SC Extralight" charset="-122"/>
              <a:cs typeface="Lantinghei SC Extralight" charset="-122"/>
            </a:endParaRPr>
          </a:p>
          <a:p>
            <a:endParaRPr lang="zh-CN" altLang="en-US" dirty="0"/>
          </a:p>
          <a:p>
            <a:endParaRPr kumimoji="1" lang="zh-CN" altLang="en-US" dirty="0"/>
          </a:p>
        </p:txBody>
      </p:sp>
      <p:pic>
        <p:nvPicPr>
          <p:cNvPr id="4" name="图片 3"/>
          <p:cNvPicPr>
            <a:picLocks noChangeAspect="1"/>
          </p:cNvPicPr>
          <p:nvPr/>
        </p:nvPicPr>
        <p:blipFill>
          <a:blip r:embed="rId3"/>
          <a:stretch>
            <a:fillRect/>
          </a:stretch>
        </p:blipFill>
        <p:spPr>
          <a:xfrm>
            <a:off x="942561" y="4331552"/>
            <a:ext cx="10306878" cy="1845411"/>
          </a:xfrm>
          <a:prstGeom prst="rect">
            <a:avLst/>
          </a:prstGeom>
        </p:spPr>
      </p:pic>
    </p:spTree>
    <p:extLst>
      <p:ext uri="{BB962C8B-B14F-4D97-AF65-F5344CB8AC3E}">
        <p14:creationId xmlns:p14="http://schemas.microsoft.com/office/powerpoint/2010/main" val="1155920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latin typeface="Lantinghei SC Demibold" charset="-122"/>
                <a:ea typeface="Lantinghei SC Demibold" charset="-122"/>
                <a:cs typeface="Lantinghei SC Demibold" charset="-122"/>
              </a:rPr>
              <a:t>开放平台</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a:bodyPr>
          <a:lstStyle/>
          <a:p>
            <a:pPr>
              <a:lnSpc>
                <a:spcPct val="150000"/>
              </a:lnSpc>
            </a:pPr>
            <a:r>
              <a:rPr lang="zh-CN" altLang="en-US" sz="2000" dirty="0">
                <a:latin typeface="Lantinghei SC Extralight" charset="-122"/>
                <a:ea typeface="Lantinghei SC Extralight" charset="-122"/>
                <a:cs typeface="Lantinghei SC Extralight" charset="-122"/>
              </a:rPr>
              <a:t>网站的价值在千为他的用户创造价值</a:t>
            </a:r>
          </a:p>
          <a:p>
            <a:pPr>
              <a:lnSpc>
                <a:spcPct val="150000"/>
              </a:lnSpc>
            </a:pPr>
            <a:r>
              <a:rPr lang="zh-CN" altLang="en-US" sz="2000" dirty="0">
                <a:latin typeface="Lantinghei SC Extralight" charset="-122"/>
                <a:ea typeface="Lantinghei SC Extralight" charset="-122"/>
                <a:cs typeface="Lantinghei SC Extralight" charset="-122"/>
              </a:rPr>
              <a:t>一个网站自己能够开发出的增值服务也是有限</a:t>
            </a:r>
            <a:r>
              <a:rPr lang="zh-CN" altLang="en-US" sz="2000" dirty="0" smtClean="0">
                <a:latin typeface="Lantinghei SC Extralight" charset="-122"/>
                <a:ea typeface="Lantinghei SC Extralight" charset="-122"/>
                <a:cs typeface="Lantinghei SC Extralight" charset="-122"/>
              </a:rPr>
              <a:t>的</a:t>
            </a:r>
            <a:endParaRPr lang="en-US" altLang="zh-CN" sz="2000" dirty="0" smtClean="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283877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latin typeface="Lantinghei SC Demibold" charset="-122"/>
                <a:ea typeface="Lantinghei SC Demibold" charset="-122"/>
                <a:cs typeface="Lantinghei SC Demibold" charset="-122"/>
              </a:rPr>
              <a:t>开放平台设计</a:t>
            </a:r>
            <a:endParaRPr kumimoji="1" lang="zh-CN" altLang="en-US"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a:bodyPr>
          <a:lstStyle/>
          <a:p>
            <a:pPr>
              <a:lnSpc>
                <a:spcPct val="150000"/>
              </a:lnSpc>
            </a:pPr>
            <a:r>
              <a:rPr lang="en-US" altLang="zh-CN" sz="2000" dirty="0">
                <a:latin typeface="Lantinghei SC Extralight" charset="-122"/>
                <a:ea typeface="Lantinghei SC Extralight" charset="-122"/>
                <a:cs typeface="Lantinghei SC Extralight" charset="-122"/>
              </a:rPr>
              <a:t>API</a:t>
            </a:r>
            <a:r>
              <a:rPr lang="zh-CN" altLang="en-US" sz="2000" dirty="0">
                <a:latin typeface="Lantinghei SC Extralight" charset="-122"/>
                <a:ea typeface="Lantinghei SC Extralight" charset="-122"/>
                <a:cs typeface="Lantinghei SC Extralight" charset="-122"/>
              </a:rPr>
              <a:t>接口</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协议转换</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安全</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审计</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路由</a:t>
            </a:r>
            <a:endParaRPr lang="en-US" altLang="zh-CN"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流程</a:t>
            </a:r>
          </a:p>
          <a:p>
            <a:endParaRPr kumimoji="1" lang="zh-CN" altLang="en-US" dirty="0"/>
          </a:p>
        </p:txBody>
      </p:sp>
      <p:pic>
        <p:nvPicPr>
          <p:cNvPr id="4" name="图片 3"/>
          <p:cNvPicPr>
            <a:picLocks noChangeAspect="1"/>
          </p:cNvPicPr>
          <p:nvPr/>
        </p:nvPicPr>
        <p:blipFill>
          <a:blip r:embed="rId3"/>
          <a:stretch>
            <a:fillRect/>
          </a:stretch>
        </p:blipFill>
        <p:spPr>
          <a:xfrm>
            <a:off x="6576375" y="1690688"/>
            <a:ext cx="3729277" cy="4353339"/>
          </a:xfrm>
          <a:prstGeom prst="rect">
            <a:avLst/>
          </a:prstGeom>
        </p:spPr>
      </p:pic>
    </p:spTree>
    <p:extLst>
      <p:ext uri="{BB962C8B-B14F-4D97-AF65-F5344CB8AC3E}">
        <p14:creationId xmlns:p14="http://schemas.microsoft.com/office/powerpoint/2010/main" val="1658618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latin typeface="Lantinghei SC Demibold" charset="-122"/>
                <a:ea typeface="Lantinghei SC Demibold" charset="-122"/>
                <a:cs typeface="Lantinghei SC Demibold" charset="-122"/>
              </a:rPr>
              <a:t>小结</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lnSpcReduction="10000"/>
          </a:bodyPr>
          <a:lstStyle/>
          <a:p>
            <a:pPr>
              <a:lnSpc>
                <a:spcPct val="150000"/>
              </a:lnSpc>
            </a:pPr>
            <a:r>
              <a:rPr lang="zh-CN" altLang="en-US" sz="2000" dirty="0">
                <a:latin typeface="Lantinghei SC Extralight" charset="-122"/>
                <a:ea typeface="Lantinghei SC Extralight" charset="-122"/>
                <a:cs typeface="Lantinghei SC Extralight" charset="-122"/>
              </a:rPr>
              <a:t>网站通过不断试错，在残酷的市场中寻找自己的竞争优势， 持续地推出新功能，</a:t>
            </a:r>
            <a:r>
              <a:rPr lang="zh-CN" altLang="en-US" sz="2000" dirty="0" smtClean="0">
                <a:latin typeface="Lantinghei SC Extralight" charset="-122"/>
                <a:ea typeface="Lantinghei SC Extralight" charset="-122"/>
                <a:cs typeface="Lantinghei SC Extralight" charset="-122"/>
              </a:rPr>
              <a:t>发现</a:t>
            </a:r>
            <a:r>
              <a:rPr lang="zh-CN" altLang="en-US" sz="2000" dirty="0">
                <a:latin typeface="Lantinghei SC Extralight" charset="-122"/>
                <a:ea typeface="Lantinghei SC Extralight" charset="-122"/>
                <a:cs typeface="Lantinghei SC Extralight" charset="-122"/>
              </a:rPr>
              <a:t>达不到预期， 就立马下线。所以我们看到网站总是不停地推出新功能，发布新</a:t>
            </a:r>
            <a:r>
              <a:rPr lang="zh-CN" altLang="en-US" sz="2000" dirty="0" smtClean="0">
                <a:latin typeface="Lantinghei SC Extralight" charset="-122"/>
                <a:ea typeface="Lantinghei SC Extralight" charset="-122"/>
                <a:cs typeface="Lantinghei SC Extralight" charset="-122"/>
              </a:rPr>
              <a:t>产品。</a:t>
            </a:r>
            <a:r>
              <a:rPr lang="zh-CN" altLang="en-US" sz="2000" dirty="0">
                <a:latin typeface="Lantinghei SC Extralight" charset="-122"/>
                <a:ea typeface="Lantinghei SC Extralight" charset="-122"/>
                <a:cs typeface="Lantinghei SC Extralight" charset="-122"/>
              </a:rPr>
              <a:t>这些走马灯般出现的产品背后则是网站工程师辛勤的工作</a:t>
            </a:r>
            <a:r>
              <a:rPr lang="zh-CN" altLang="en-US" sz="2000" dirty="0" smtClean="0">
                <a:latin typeface="Lantinghei SC Extralight" charset="-122"/>
                <a:ea typeface="Lantinghei SC Extralight" charset="-122"/>
                <a:cs typeface="Lantinghei SC Extralight" charset="-122"/>
              </a:rPr>
              <a:t>和汗水。</a:t>
            </a:r>
            <a:endParaRPr lang="en-US" altLang="zh-CN" sz="2000" dirty="0" smtClean="0">
              <a:latin typeface="Lantinghei SC Extralight" charset="-122"/>
              <a:ea typeface="Lantinghei SC Extralight" charset="-122"/>
              <a:cs typeface="Lantinghei SC Extralight" charset="-122"/>
            </a:endParaRPr>
          </a:p>
          <a:p>
            <a:pPr>
              <a:lnSpc>
                <a:spcPct val="150000"/>
              </a:lnSpc>
            </a:pPr>
            <a:r>
              <a:rPr lang="zh-CN" altLang="en-US" sz="2000" dirty="0" smtClean="0">
                <a:latin typeface="Lantinghei SC Extralight" charset="-122"/>
                <a:ea typeface="Lantinghei SC Extralight" charset="-122"/>
                <a:cs typeface="Lantinghei SC Extralight" charset="-122"/>
              </a:rPr>
              <a:t>马克思</a:t>
            </a:r>
            <a:r>
              <a:rPr lang="zh-CN" altLang="en-US" sz="2000" dirty="0">
                <a:latin typeface="Lantinghei SC Extralight" charset="-122"/>
                <a:ea typeface="Lantinghei SC Extralight" charset="-122"/>
                <a:cs typeface="Lantinghei SC Extralight" charset="-122"/>
              </a:rPr>
              <a:t>的劳动价值</a:t>
            </a:r>
            <a:r>
              <a:rPr lang="zh-CN" altLang="en-US" sz="2000" dirty="0" smtClean="0">
                <a:latin typeface="Lantinghei SC Extralight" charset="-122"/>
                <a:ea typeface="Lantinghei SC Extralight" charset="-122"/>
                <a:cs typeface="Lantinghei SC Extralight" charset="-122"/>
              </a:rPr>
              <a:t>理论告诉</a:t>
            </a:r>
            <a:r>
              <a:rPr lang="zh-CN" altLang="en-US" sz="2000" dirty="0">
                <a:latin typeface="Lantinghei SC Extralight" charset="-122"/>
                <a:ea typeface="Lantinghei SC Extralight" charset="-122"/>
                <a:cs typeface="Lantinghei SC Extralight" charset="-122"/>
              </a:rPr>
              <a:t>我们， 产品的内在价值在于劳动的时间， 劳动的时间不在于个体付出的劳动</a:t>
            </a:r>
            <a:r>
              <a:rPr lang="zh-CN" altLang="en-US" sz="2000" dirty="0" smtClean="0">
                <a:latin typeface="Lantinghei SC Extralight" charset="-122"/>
                <a:ea typeface="Lantinghei SC Extralight" charset="-122"/>
                <a:cs typeface="Lantinghei SC Extralight" charset="-122"/>
              </a:rPr>
              <a:t>时间</a:t>
            </a:r>
            <a:r>
              <a:rPr lang="zh-CN" altLang="en-US" sz="2000" dirty="0">
                <a:latin typeface="Lantinghei SC Extralight" charset="-122"/>
                <a:ea typeface="Lantinghei SC Extralight" charset="-122"/>
                <a:cs typeface="Lantinghei SC Extralight" charset="-122"/>
              </a:rPr>
              <a:t>，</a:t>
            </a:r>
            <a:r>
              <a:rPr lang="zh-CN" altLang="en-US" sz="2000" dirty="0" smtClean="0">
                <a:latin typeface="Lantinghei SC Extralight" charset="-122"/>
                <a:ea typeface="Lantinghei SC Extralight" charset="-122"/>
                <a:cs typeface="Lantinghei SC Extralight" charset="-122"/>
              </a:rPr>
              <a:t>而在于行业</a:t>
            </a:r>
            <a:r>
              <a:rPr lang="zh-CN" altLang="en-US" sz="2000" dirty="0">
                <a:latin typeface="Lantinghei SC Extralight" charset="-122"/>
                <a:ea typeface="Lantinghei SC Extralight" charset="-122"/>
                <a:cs typeface="Lantinghei SC Extralight" charset="-122"/>
              </a:rPr>
              <a:t>一般劳动时间，资本家只会为行业一般劳动时间买单，如果你的效率低于</a:t>
            </a:r>
            <a:r>
              <a:rPr lang="zh-CN" altLang="en-US" sz="2000" dirty="0" smtClean="0">
                <a:latin typeface="Lantinghei SC Extralight" charset="-122"/>
                <a:ea typeface="Lantinghei SC Extralight" charset="-122"/>
                <a:cs typeface="Lantinghei SC Extralight" charset="-122"/>
              </a:rPr>
              <a:t>行业</a:t>
            </a:r>
            <a:r>
              <a:rPr lang="zh-CN" altLang="en-US" sz="2000" dirty="0">
                <a:latin typeface="Lantinghei SC Extralight" charset="-122"/>
                <a:ea typeface="Lantinghei SC Extralight" charset="-122"/>
                <a:cs typeface="Lantinghei SC Extralight" charset="-122"/>
              </a:rPr>
              <a:t>一般劳动时间， 对不起， 请你自愿加班</a:t>
            </a:r>
            <a:r>
              <a:rPr lang="zh-CN" altLang="en-US" sz="2000" dirty="0" smtClean="0">
                <a:latin typeface="Lantinghei SC Extralight" charset="-122"/>
                <a:ea typeface="Lantinghei SC Extralight" charset="-122"/>
                <a:cs typeface="Lantinghei SC Extralight" charset="-122"/>
              </a:rPr>
              <a:t>。</a:t>
            </a:r>
            <a:endParaRPr lang="en-US" altLang="zh-CN" sz="2000" dirty="0" smtClean="0">
              <a:latin typeface="Lantinghei SC Extralight" charset="-122"/>
              <a:ea typeface="Lantinghei SC Extralight" charset="-122"/>
              <a:cs typeface="Lantinghei SC Extralight" charset="-122"/>
            </a:endParaRPr>
          </a:p>
          <a:p>
            <a:pPr>
              <a:lnSpc>
                <a:spcPct val="150000"/>
              </a:lnSpc>
            </a:pPr>
            <a:r>
              <a:rPr lang="zh-CN" altLang="en-US" sz="2000" dirty="0" smtClean="0">
                <a:latin typeface="Lantinghei SC Extralight" charset="-122"/>
                <a:ea typeface="Lantinghei SC Extralight" charset="-122"/>
                <a:cs typeface="Lantinghei SC Extralight" charset="-122"/>
              </a:rPr>
              <a:t>反之</a:t>
            </a:r>
            <a:r>
              <a:rPr lang="zh-CN" altLang="en-US" sz="2000" dirty="0">
                <a:latin typeface="Lantinghei SC Extralight" charset="-122"/>
                <a:ea typeface="Lantinghei SC Extralight" charset="-122"/>
                <a:cs typeface="Lantinghei SC Extralight" charset="-122"/>
              </a:rPr>
              <a:t>， 如果你有一个更具有扩展性的网站</a:t>
            </a:r>
            <a:r>
              <a:rPr lang="zh-CN" altLang="en-US" sz="2000" dirty="0" smtClean="0">
                <a:latin typeface="Lantinghei SC Extralight" charset="-122"/>
                <a:ea typeface="Lantinghei SC Extralight" charset="-122"/>
                <a:cs typeface="Lantinghei SC Extralight" charset="-122"/>
              </a:rPr>
              <a:t>架构，以</a:t>
            </a:r>
            <a:r>
              <a:rPr lang="zh-CN" altLang="en-US" sz="2000" dirty="0">
                <a:latin typeface="Lantinghei SC Extralight" charset="-122"/>
                <a:ea typeface="Lantinghei SC Extralight" charset="-122"/>
                <a:cs typeface="Lantinghei SC Extralight" charset="-122"/>
              </a:rPr>
              <a:t>更快速地开发新产品，也许你也享受不了只上半天班的福利，但是至少在</a:t>
            </a:r>
            <a:r>
              <a:rPr lang="zh-CN" altLang="en-US" sz="2000" dirty="0" smtClean="0">
                <a:latin typeface="Lantinghei SC Extralight" charset="-122"/>
                <a:ea typeface="Lantinghei SC Extralight" charset="-122"/>
                <a:cs typeface="Lantinghei SC Extralight" charset="-122"/>
              </a:rPr>
              <a:t>这个全</a:t>
            </a:r>
            <a:r>
              <a:rPr lang="zh-CN" altLang="en-US" sz="2000" dirty="0">
                <a:latin typeface="Lantinghei SC Extralight" charset="-122"/>
                <a:ea typeface="Lantinghei SC Extralight" charset="-122"/>
                <a:cs typeface="Lantinghei SC Extralight" charset="-122"/>
              </a:rPr>
              <a:t>行业加班的互联网领域，你能够按时下班， 陪陪家人， 看看星星。</a:t>
            </a:r>
          </a:p>
          <a:p>
            <a:endParaRPr kumimoji="1" lang="zh-CN" altLang="en-US" dirty="0"/>
          </a:p>
        </p:txBody>
      </p:sp>
    </p:spTree>
    <p:extLst>
      <p:ext uri="{BB962C8B-B14F-4D97-AF65-F5344CB8AC3E}">
        <p14:creationId xmlns:p14="http://schemas.microsoft.com/office/powerpoint/2010/main" val="740353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smtClean="0">
                <a:latin typeface="Lantinghei SC Demibold" charset="-122"/>
                <a:ea typeface="Lantinghei SC Demibold" charset="-122"/>
                <a:cs typeface="Lantinghei SC Demibold" charset="-122"/>
              </a:rPr>
              <a:t>什么是扩展性</a:t>
            </a:r>
            <a:endParaRPr kumimoji="1" lang="zh-CN" altLang="en-US" dirty="0">
              <a:latin typeface="Lantinghei SC Demibold" charset="-122"/>
              <a:ea typeface="Lantinghei SC Demibold" charset="-122"/>
              <a:cs typeface="Lantinghei SC Demibold" charset="-122"/>
            </a:endParaRPr>
          </a:p>
        </p:txBody>
      </p:sp>
      <p:sp>
        <p:nvSpPr>
          <p:cNvPr id="4" name="文本占位符 3"/>
          <p:cNvSpPr>
            <a:spLocks noGrp="1"/>
          </p:cNvSpPr>
          <p:nvPr>
            <p:ph type="body" idx="1"/>
          </p:nvPr>
        </p:nvSpPr>
        <p:spPr/>
        <p:txBody>
          <a:bodyPr/>
          <a:lstStyle/>
          <a:p>
            <a:r>
              <a:rPr kumimoji="1" lang="zh-CN" altLang="en-US" b="0" dirty="0">
                <a:latin typeface="Lantinghei SC Demibold" charset="-122"/>
                <a:ea typeface="Lantinghei SC Demibold" charset="-122"/>
                <a:cs typeface="Lantinghei SC Demibold" charset="-122"/>
              </a:rPr>
              <a:t>扩展性</a:t>
            </a:r>
            <a:r>
              <a:rPr kumimoji="1" lang="zh-CN" altLang="en-US" b="0" dirty="0">
                <a:latin typeface="Lantinghei SC Demibold" charset="-122"/>
                <a:ea typeface="Lantinghei SC Demibold" charset="-122"/>
                <a:cs typeface="Lantinghei SC Demibold" charset="-122"/>
                <a:sym typeface="Wingdings"/>
              </a:rPr>
              <a:t>（</a:t>
            </a:r>
            <a:r>
              <a:rPr kumimoji="1" lang="en-US" altLang="zh-CN" b="0" dirty="0">
                <a:latin typeface="Lantinghei SC Demibold" charset="-122"/>
                <a:ea typeface="Lantinghei SC Demibold" charset="-122"/>
                <a:cs typeface="Lantinghei SC Demibold" charset="-122"/>
                <a:sym typeface="Wingdings"/>
              </a:rPr>
              <a:t>Extensibility</a:t>
            </a:r>
            <a:r>
              <a:rPr kumimoji="1" lang="zh-CN" altLang="en-US" b="0" dirty="0" smtClean="0">
                <a:latin typeface="Lantinghei SC Demibold" charset="-122"/>
                <a:ea typeface="Lantinghei SC Demibold" charset="-122"/>
                <a:cs typeface="Lantinghei SC Demibold" charset="-122"/>
                <a:sym typeface="Wingdings"/>
              </a:rPr>
              <a:t>）</a:t>
            </a:r>
            <a:endParaRPr kumimoji="1" lang="en-US" altLang="zh-CN" b="0" dirty="0" smtClean="0">
              <a:latin typeface="Lantinghei SC Demibold" charset="-122"/>
              <a:ea typeface="Lantinghei SC Demibold" charset="-122"/>
              <a:cs typeface="Lantinghei SC Demibold" charset="-122"/>
              <a:sym typeface="Wingdings"/>
            </a:endParaRPr>
          </a:p>
          <a:p>
            <a:endParaRPr kumimoji="1" lang="en-US" altLang="zh-CN" b="0" dirty="0">
              <a:latin typeface="Lantinghei SC Demibold" charset="-122"/>
              <a:ea typeface="Lantinghei SC Demibold" charset="-122"/>
              <a:cs typeface="Lantinghei SC Demibold" charset="-122"/>
              <a:sym typeface="Wingdings"/>
            </a:endParaRPr>
          </a:p>
        </p:txBody>
      </p:sp>
      <p:sp>
        <p:nvSpPr>
          <p:cNvPr id="3" name="内容占位符 2"/>
          <p:cNvSpPr>
            <a:spLocks noGrp="1"/>
          </p:cNvSpPr>
          <p:nvPr>
            <p:ph sz="half" idx="2"/>
          </p:nvPr>
        </p:nvSpPr>
        <p:spPr/>
        <p:txBody>
          <a:bodyPr>
            <a:normAutofit fontScale="85000" lnSpcReduction="10000"/>
          </a:bodyPr>
          <a:lstStyle/>
          <a:p>
            <a:pPr>
              <a:lnSpc>
                <a:spcPct val="150000"/>
              </a:lnSpc>
            </a:pPr>
            <a:r>
              <a:rPr kumimoji="1" lang="zh-CN" altLang="en-US" sz="2200" dirty="0" smtClean="0">
                <a:latin typeface="Lantinghei SC Extralight" charset="-122"/>
                <a:ea typeface="Lantinghei SC Extralight" charset="-122"/>
                <a:cs typeface="Lantinghei SC Extralight" charset="-122"/>
                <a:sym typeface="Wingdings"/>
              </a:rPr>
              <a:t>指对</a:t>
            </a:r>
            <a:r>
              <a:rPr kumimoji="1" lang="zh-CN" altLang="en-US" sz="2200" dirty="0">
                <a:latin typeface="Lantinghei SC Extralight" charset="-122"/>
                <a:ea typeface="Lantinghei SC Extralight" charset="-122"/>
                <a:cs typeface="Lantinghei SC Extralight" charset="-122"/>
                <a:sym typeface="Wingdings"/>
              </a:rPr>
              <a:t>现有系统影响最小的情况下，系统功能可持续扩展或提升的能力</a:t>
            </a:r>
            <a:r>
              <a:rPr kumimoji="1" lang="zh-CN" altLang="en-US" sz="2200" dirty="0" smtClean="0">
                <a:latin typeface="Lantinghei SC Extralight" charset="-122"/>
                <a:ea typeface="Lantinghei SC Extralight" charset="-122"/>
                <a:cs typeface="Lantinghei SC Extralight" charset="-122"/>
                <a:sym typeface="Wingdings"/>
              </a:rPr>
              <a:t>。</a:t>
            </a:r>
            <a:endParaRPr kumimoji="1" lang="en-US" altLang="zh-CN" sz="2200" dirty="0">
              <a:latin typeface="Lantinghei SC Extralight" charset="-122"/>
              <a:ea typeface="Lantinghei SC Extralight" charset="-122"/>
              <a:cs typeface="Lantinghei SC Extralight" charset="-122"/>
              <a:sym typeface="Wingdings"/>
            </a:endParaRPr>
          </a:p>
          <a:p>
            <a:pPr>
              <a:lnSpc>
                <a:spcPct val="150000"/>
              </a:lnSpc>
            </a:pPr>
            <a:r>
              <a:rPr lang="zh-CN" altLang="en-US" sz="2200" dirty="0">
                <a:latin typeface="Lantinghei SC Extralight" charset="-122"/>
                <a:ea typeface="Lantinghei SC Extralight" charset="-122"/>
                <a:cs typeface="Lantinghei SC Extralight" charset="-122"/>
              </a:rPr>
              <a:t>表现在</a:t>
            </a:r>
            <a:r>
              <a:rPr lang="zh-CN" altLang="en-US" sz="2200" dirty="0" smtClean="0">
                <a:latin typeface="Lantinghei SC Extralight" charset="-122"/>
                <a:ea typeface="Lantinghei SC Extralight" charset="-122"/>
                <a:cs typeface="Lantinghei SC Extralight" charset="-122"/>
              </a:rPr>
              <a:t>系统基础</a:t>
            </a:r>
            <a:r>
              <a:rPr lang="zh-CN" altLang="en-US" sz="2200" dirty="0">
                <a:latin typeface="Lantinghei SC Extralight" charset="-122"/>
                <a:ea typeface="Lantinghei SC Extralight" charset="-122"/>
                <a:cs typeface="Lantinghei SC Extralight" charset="-122"/>
              </a:rPr>
              <a:t>设施稳定不需要经常变更，应用之间较少依赖和耦合， 对需求变更可以敏捷响应</a:t>
            </a:r>
            <a:r>
              <a:rPr lang="zh-CN" altLang="en-US" sz="2200" dirty="0" smtClean="0">
                <a:latin typeface="Lantinghei SC Extralight" charset="-122"/>
                <a:ea typeface="Lantinghei SC Extralight" charset="-122"/>
                <a:cs typeface="Lantinghei SC Extralight" charset="-122"/>
              </a:rPr>
              <a:t>。</a:t>
            </a:r>
            <a:endParaRPr lang="zh-CN" altLang="en-US" sz="2200" dirty="0">
              <a:latin typeface="Lantinghei SC Extralight" charset="-122"/>
              <a:ea typeface="Lantinghei SC Extralight" charset="-122"/>
              <a:cs typeface="Lantinghei SC Extralight" charset="-122"/>
            </a:endParaRPr>
          </a:p>
          <a:p>
            <a:pPr>
              <a:lnSpc>
                <a:spcPct val="150000"/>
              </a:lnSpc>
            </a:pPr>
            <a:r>
              <a:rPr lang="zh-CN" altLang="en-US" sz="2200" dirty="0">
                <a:latin typeface="Lantinghei SC Extralight" charset="-122"/>
                <a:ea typeface="Lantinghei SC Extralight" charset="-122"/>
                <a:cs typeface="Lantinghei SC Extralight" charset="-122"/>
              </a:rPr>
              <a:t>它是系统架构设计层面的开闭</a:t>
            </a:r>
            <a:r>
              <a:rPr lang="zh-CN" altLang="en-US" sz="2200" dirty="0" smtClean="0">
                <a:latin typeface="Lantinghei SC Extralight" charset="-122"/>
                <a:ea typeface="Lantinghei SC Extralight" charset="-122"/>
                <a:cs typeface="Lantinghei SC Extralight" charset="-122"/>
              </a:rPr>
              <a:t>原则， </a:t>
            </a:r>
            <a:r>
              <a:rPr lang="zh-CN" altLang="en-US" sz="2200" dirty="0">
                <a:latin typeface="Lantinghei SC Extralight" charset="-122"/>
                <a:ea typeface="Lantinghei SC Extralight" charset="-122"/>
                <a:cs typeface="Lantinghei SC Extralight" charset="-122"/>
              </a:rPr>
              <a:t>架构设计考虑未来</a:t>
            </a:r>
            <a:r>
              <a:rPr lang="zh-CN" altLang="en-US" sz="2200" dirty="0" smtClean="0">
                <a:latin typeface="Lantinghei SC Extralight" charset="-122"/>
                <a:ea typeface="Lantinghei SC Extralight" charset="-122"/>
                <a:cs typeface="Lantinghei SC Extralight" charset="-122"/>
              </a:rPr>
              <a:t>功能扩展</a:t>
            </a:r>
            <a:r>
              <a:rPr lang="zh-CN" altLang="en-US" sz="2200" dirty="0">
                <a:latin typeface="Lantinghei SC Extralight" charset="-122"/>
                <a:ea typeface="Lantinghei SC Extralight" charset="-122"/>
                <a:cs typeface="Lantinghei SC Extralight" charset="-122"/>
              </a:rPr>
              <a:t>， 当系统增加新功能时， 不需要对现有系统的结构和代码进行修改</a:t>
            </a:r>
            <a:r>
              <a:rPr lang="zh-CN" altLang="en-US" sz="2200" dirty="0" smtClean="0">
                <a:latin typeface="Lantinghei SC Extralight" charset="-122"/>
                <a:ea typeface="Lantinghei SC Extralight" charset="-122"/>
                <a:cs typeface="Lantinghei SC Extralight" charset="-122"/>
              </a:rPr>
              <a:t>。</a:t>
            </a:r>
            <a:endParaRPr lang="en-US" altLang="zh-CN" sz="2200" dirty="0" smtClean="0">
              <a:latin typeface="Lantinghei SC Extralight" charset="-122"/>
              <a:ea typeface="Lantinghei SC Extralight" charset="-122"/>
              <a:cs typeface="Lantinghei SC Extralight" charset="-122"/>
            </a:endParaRPr>
          </a:p>
          <a:p>
            <a:endParaRPr kumimoji="1" lang="en-US" altLang="zh-CN" sz="2200" dirty="0" smtClean="0">
              <a:latin typeface="Lantinghei SC Extralight" charset="-122"/>
              <a:ea typeface="Lantinghei SC Extralight" charset="-122"/>
              <a:cs typeface="Lantinghei SC Extralight" charset="-122"/>
              <a:sym typeface="Wingdings"/>
            </a:endParaRPr>
          </a:p>
          <a:p>
            <a:pPr lvl="1"/>
            <a:endParaRPr lang="zh-CN" altLang="en-US" dirty="0">
              <a:latin typeface="PingFang SC" charset="-122"/>
              <a:ea typeface="PingFang SC" charset="-122"/>
              <a:cs typeface="PingFang SC" charset="-122"/>
            </a:endParaRPr>
          </a:p>
          <a:p>
            <a:pPr lvl="1"/>
            <a:endParaRPr kumimoji="1" lang="zh-CN" altLang="en-US" dirty="0">
              <a:latin typeface="PingFang SC" charset="-122"/>
              <a:ea typeface="PingFang SC" charset="-122"/>
              <a:cs typeface="PingFang SC" charset="-122"/>
            </a:endParaRPr>
          </a:p>
        </p:txBody>
      </p:sp>
      <p:sp>
        <p:nvSpPr>
          <p:cNvPr id="5" name="文本占位符 4"/>
          <p:cNvSpPr>
            <a:spLocks noGrp="1"/>
          </p:cNvSpPr>
          <p:nvPr>
            <p:ph type="body" sz="quarter" idx="3"/>
          </p:nvPr>
        </p:nvSpPr>
        <p:spPr/>
        <p:txBody>
          <a:bodyPr/>
          <a:lstStyle/>
          <a:p>
            <a:r>
              <a:rPr kumimoji="1" lang="zh-CN" altLang="en-US" dirty="0">
                <a:latin typeface="Lantinghei SC Demibold" charset="-122"/>
                <a:ea typeface="Lantinghei SC Demibold" charset="-122"/>
                <a:cs typeface="Lantinghei SC Demibold" charset="-122"/>
                <a:sym typeface="Wingdings"/>
              </a:rPr>
              <a:t>伸缩性（</a:t>
            </a:r>
            <a:r>
              <a:rPr kumimoji="1" lang="en-US" altLang="zh-CN" dirty="0">
                <a:latin typeface="Lantinghei SC Demibold" charset="-122"/>
                <a:ea typeface="Lantinghei SC Demibold" charset="-122"/>
                <a:cs typeface="Lantinghei SC Demibold" charset="-122"/>
                <a:sym typeface="Wingdings"/>
              </a:rPr>
              <a:t>Scalability</a:t>
            </a:r>
            <a:r>
              <a:rPr kumimoji="1" lang="zh-CN" altLang="en-US" dirty="0" smtClean="0">
                <a:latin typeface="Lantinghei SC Demibold" charset="-122"/>
                <a:ea typeface="Lantinghei SC Demibold" charset="-122"/>
                <a:cs typeface="Lantinghei SC Demibold" charset="-122"/>
                <a:sym typeface="Wingdings"/>
              </a:rPr>
              <a:t>）</a:t>
            </a:r>
            <a:endParaRPr kumimoji="1" lang="en-US" altLang="zh-CN" dirty="0" smtClean="0">
              <a:latin typeface="Lantinghei SC Demibold" charset="-122"/>
              <a:ea typeface="Lantinghei SC Demibold" charset="-122"/>
              <a:cs typeface="Lantinghei SC Demibold" charset="-122"/>
              <a:sym typeface="Wingdings"/>
            </a:endParaRPr>
          </a:p>
          <a:p>
            <a:endParaRPr kumimoji="1" lang="en-US" altLang="zh-CN" dirty="0">
              <a:latin typeface="Lantinghei SC Demibold" charset="-122"/>
              <a:ea typeface="Lantinghei SC Demibold" charset="-122"/>
              <a:cs typeface="Lantinghei SC Demibold" charset="-122"/>
              <a:sym typeface="Wingdings"/>
            </a:endParaRPr>
          </a:p>
        </p:txBody>
      </p:sp>
      <p:sp>
        <p:nvSpPr>
          <p:cNvPr id="6" name="内容占位符 5"/>
          <p:cNvSpPr>
            <a:spLocks noGrp="1"/>
          </p:cNvSpPr>
          <p:nvPr>
            <p:ph sz="quarter" idx="4"/>
          </p:nvPr>
        </p:nvSpPr>
        <p:spPr/>
        <p:txBody>
          <a:bodyPr>
            <a:normAutofit/>
          </a:bodyPr>
          <a:lstStyle/>
          <a:p>
            <a:pPr>
              <a:lnSpc>
                <a:spcPct val="150000"/>
              </a:lnSpc>
            </a:pPr>
            <a:r>
              <a:rPr lang="zh-CN" altLang="en-US" sz="2000" dirty="0">
                <a:latin typeface="Lantinghei SC Extralight" charset="-122"/>
                <a:ea typeface="Lantinghei SC Extralight" charset="-122"/>
                <a:cs typeface="Lantinghei SC Extralight" charset="-122"/>
              </a:rPr>
              <a:t>指系统能够通过增加（减少）自身资源规模的方式增强（减少</a:t>
            </a:r>
            <a:r>
              <a:rPr lang="zh-CN" altLang="en-US" sz="2000" dirty="0" smtClean="0">
                <a:latin typeface="Lantinghei SC Extralight" charset="-122"/>
                <a:ea typeface="Lantinghei SC Extralight" charset="-122"/>
                <a:cs typeface="Lantinghei SC Extralight" charset="-122"/>
              </a:rPr>
              <a:t>）计算</a:t>
            </a:r>
            <a:r>
              <a:rPr lang="zh-CN" altLang="en-US" sz="2000" dirty="0">
                <a:latin typeface="Lantinghei SC Extralight" charset="-122"/>
                <a:ea typeface="Lantinghei SC Extralight" charset="-122"/>
                <a:cs typeface="Lantinghei SC Extralight" charset="-122"/>
              </a:rPr>
              <a:t>处理</a:t>
            </a:r>
            <a:r>
              <a:rPr lang="zh-CN" altLang="en-US" sz="2000" dirty="0" smtClean="0">
                <a:latin typeface="Lantinghei SC Extralight" charset="-122"/>
                <a:ea typeface="Lantinghei SC Extralight" charset="-122"/>
                <a:cs typeface="Lantinghei SC Extralight" charset="-122"/>
              </a:rPr>
              <a:t>事务能力。</a:t>
            </a:r>
            <a:endParaRPr lang="zh-CN" altLang="en-US" sz="2000" dirty="0">
              <a:latin typeface="Lantinghei SC Extralight" charset="-122"/>
              <a:ea typeface="Lantinghei SC Extralight" charset="-122"/>
              <a:cs typeface="Lantinghei SC Extralight" charset="-122"/>
            </a:endParaRPr>
          </a:p>
          <a:p>
            <a:pPr>
              <a:lnSpc>
                <a:spcPct val="150000"/>
              </a:lnSpc>
            </a:pPr>
            <a:r>
              <a:rPr lang="zh-CN" altLang="en-US" sz="2000" dirty="0">
                <a:latin typeface="Lantinghei SC Extralight" charset="-122"/>
                <a:ea typeface="Lantinghei SC Extralight" charset="-122"/>
                <a:cs typeface="Lantinghei SC Extralight" charset="-122"/>
              </a:rPr>
              <a:t>在网站架构中，通常指利用集群方式增加服务器数量、提高系统的整体事务吞吐能力</a:t>
            </a:r>
            <a:r>
              <a:rPr lang="zh-CN" altLang="en-US" sz="2000" dirty="0" smtClean="0">
                <a:latin typeface="Lantinghei SC Extralight" charset="-122"/>
                <a:ea typeface="Lantinghei SC Extralight" charset="-122"/>
                <a:cs typeface="Lantinghei SC Extralight" charset="-122"/>
              </a:rPr>
              <a:t>。</a:t>
            </a:r>
            <a:endParaRPr lang="zh-CN" altLang="en-US" sz="2000" dirty="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18979278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a:xfrm>
            <a:off x="897577" y="1861416"/>
            <a:ext cx="10515600" cy="1325563"/>
          </a:xfrm>
        </p:spPr>
        <p:txBody>
          <a:bodyPr>
            <a:normAutofit/>
          </a:bodyPr>
          <a:lstStyle/>
          <a:p>
            <a:pPr algn="ctr"/>
            <a:r>
              <a:rPr kumimoji="1" lang="en-US" altLang="zh-CN" sz="4800" b="1" dirty="0" smtClean="0">
                <a:latin typeface="Lantinghei SC Demibold" charset="-122"/>
                <a:ea typeface="Lantinghei SC Demibold" charset="-122"/>
                <a:cs typeface="Lantinghei SC Demibold" charset="-122"/>
              </a:rPr>
              <a:t>Q</a:t>
            </a:r>
            <a:r>
              <a:rPr kumimoji="1" lang="zh-CN" altLang="en-US" sz="4800" b="1" dirty="0" smtClean="0">
                <a:latin typeface="Lantinghei SC Demibold" charset="-122"/>
                <a:ea typeface="Lantinghei SC Demibold" charset="-122"/>
                <a:cs typeface="Lantinghei SC Demibold" charset="-122"/>
              </a:rPr>
              <a:t> </a:t>
            </a:r>
            <a:r>
              <a:rPr kumimoji="1" lang="en-US" altLang="zh-CN" sz="4800" b="1" dirty="0" smtClean="0">
                <a:latin typeface="Lantinghei SC Demibold" charset="-122"/>
                <a:ea typeface="Lantinghei SC Demibold" charset="-122"/>
                <a:cs typeface="Lantinghei SC Demibold" charset="-122"/>
              </a:rPr>
              <a:t>&amp;</a:t>
            </a:r>
            <a:r>
              <a:rPr kumimoji="1" lang="zh-CN" altLang="en-US" sz="4800" b="1" dirty="0" smtClean="0">
                <a:latin typeface="Lantinghei SC Demibold" charset="-122"/>
                <a:ea typeface="Lantinghei SC Demibold" charset="-122"/>
                <a:cs typeface="Lantinghei SC Demibold" charset="-122"/>
              </a:rPr>
              <a:t> </a:t>
            </a:r>
            <a:r>
              <a:rPr kumimoji="1" lang="en-US" altLang="zh-CN" sz="4800" b="1" dirty="0" smtClean="0">
                <a:latin typeface="Lantinghei SC Demibold" charset="-122"/>
                <a:ea typeface="Lantinghei SC Demibold" charset="-122"/>
                <a:cs typeface="Lantinghei SC Demibold" charset="-122"/>
              </a:rPr>
              <a:t>A</a:t>
            </a:r>
            <a:endParaRPr kumimoji="1" lang="zh-CN" altLang="en-US" sz="4800" b="1" dirty="0">
              <a:latin typeface="Lantinghei SC Demibold" charset="-122"/>
              <a:ea typeface="Lantinghei SC Demibold" charset="-122"/>
              <a:cs typeface="Lantinghei SC Demibold" charset="-122"/>
            </a:endParaRPr>
          </a:p>
        </p:txBody>
      </p:sp>
    </p:spTree>
    <p:extLst>
      <p:ext uri="{BB962C8B-B14F-4D97-AF65-F5344CB8AC3E}">
        <p14:creationId xmlns:p14="http://schemas.microsoft.com/office/powerpoint/2010/main" val="2043967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构建可扩展的网站</a:t>
            </a:r>
            <a:r>
              <a:rPr lang="zh-CN" altLang="en-US" b="1" dirty="0" smtClean="0">
                <a:latin typeface="Lantinghei SC Demibold" charset="-122"/>
                <a:ea typeface="Lantinghei SC Demibold" charset="-122"/>
                <a:cs typeface="Lantinghei SC Demibold" charset="-122"/>
              </a:rPr>
              <a:t>架构</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normAutofit fontScale="85000" lnSpcReduction="20000"/>
          </a:bodyPr>
          <a:lstStyle/>
          <a:p>
            <a:pPr>
              <a:lnSpc>
                <a:spcPct val="150000"/>
              </a:lnSpc>
            </a:pPr>
            <a:r>
              <a:rPr lang="zh-CN" altLang="en-US" sz="2400" dirty="0">
                <a:latin typeface="Lantinghei SC Extralight" charset="-122"/>
                <a:ea typeface="Lantinghei SC Extralight" charset="-122"/>
                <a:cs typeface="Lantinghei SC Extralight" charset="-122"/>
              </a:rPr>
              <a:t>设计网站可扩展架构的核心思想是模块化，并在此基础之上， 降低模块间的耦合性</a:t>
            </a:r>
            <a:r>
              <a:rPr lang="zh-CN" altLang="en-US" sz="2400" dirty="0" smtClean="0">
                <a:latin typeface="Lantinghei SC Extralight" charset="-122"/>
                <a:ea typeface="Lantinghei SC Extralight" charset="-122"/>
                <a:cs typeface="Lantinghei SC Extralight" charset="-122"/>
              </a:rPr>
              <a:t>，提高</a:t>
            </a:r>
            <a:r>
              <a:rPr lang="zh-CN" altLang="en-US" sz="2400" dirty="0">
                <a:latin typeface="Lantinghei SC Extralight" charset="-122"/>
                <a:ea typeface="Lantinghei SC Extralight" charset="-122"/>
                <a:cs typeface="Lantinghei SC Extralight" charset="-122"/>
              </a:rPr>
              <a:t>模块的复用性</a:t>
            </a:r>
            <a:r>
              <a:rPr lang="zh-CN" altLang="en-US" sz="2400" dirty="0" smtClean="0">
                <a:latin typeface="Lantinghei SC Extralight" charset="-122"/>
                <a:ea typeface="Lantinghei SC Extralight" charset="-122"/>
                <a:cs typeface="Lantinghei SC Extralight" charset="-122"/>
              </a:rPr>
              <a:t>。</a:t>
            </a:r>
            <a:endParaRPr lang="en-US" altLang="zh-CN" sz="2400" dirty="0" smtClean="0">
              <a:latin typeface="Lantinghei SC Extralight" charset="-122"/>
              <a:ea typeface="Lantinghei SC Extralight" charset="-122"/>
              <a:cs typeface="Lantinghei SC Extralight" charset="-122"/>
            </a:endParaRPr>
          </a:p>
          <a:p>
            <a:pPr>
              <a:lnSpc>
                <a:spcPct val="150000"/>
              </a:lnSpc>
            </a:pPr>
            <a:endParaRPr lang="en-US" altLang="zh-CN" sz="2400" dirty="0">
              <a:latin typeface="Lantinghei SC Extralight" charset="-122"/>
              <a:ea typeface="Lantinghei SC Extralight" charset="-122"/>
              <a:cs typeface="Lantinghei SC Extralight" charset="-122"/>
            </a:endParaRPr>
          </a:p>
          <a:p>
            <a:pPr>
              <a:lnSpc>
                <a:spcPct val="150000"/>
              </a:lnSpc>
            </a:pPr>
            <a:r>
              <a:rPr lang="zh-CN" altLang="en-US" sz="2400" dirty="0" smtClean="0">
                <a:latin typeface="Lantinghei SC Extralight" charset="-122"/>
                <a:ea typeface="Lantinghei SC Extralight" charset="-122"/>
                <a:cs typeface="Lantinghei SC Extralight" charset="-122"/>
              </a:rPr>
              <a:t>通过</a:t>
            </a:r>
            <a:r>
              <a:rPr lang="zh-CN" altLang="en-US" sz="2400" dirty="0">
                <a:latin typeface="Lantinghei SC Extralight" charset="-122"/>
                <a:ea typeface="Lantinghei SC Extralight" charset="-122"/>
                <a:cs typeface="Lantinghei SC Extralight" charset="-122"/>
              </a:rPr>
              <a:t>分层和分割的方式进行架构伸缩， 分层和分割</a:t>
            </a:r>
            <a:r>
              <a:rPr lang="zh-CN" altLang="en-US" sz="2400" dirty="0" smtClean="0">
                <a:latin typeface="Lantinghei SC Extralight" charset="-122"/>
                <a:ea typeface="Lantinghei SC Extralight" charset="-122"/>
                <a:cs typeface="Lantinghei SC Extralight" charset="-122"/>
              </a:rPr>
              <a:t>也是</a:t>
            </a:r>
            <a:r>
              <a:rPr lang="zh-CN" altLang="en-US" sz="2400" dirty="0">
                <a:latin typeface="Lantinghei SC Extralight" charset="-122"/>
                <a:ea typeface="Lantinghei SC Extralight" charset="-122"/>
                <a:cs typeface="Lantinghei SC Extralight" charset="-122"/>
              </a:rPr>
              <a:t>模块化设计的重要手段， 利用分层和分割的方式将软件分割为若干个低耦合的独立</a:t>
            </a:r>
            <a:r>
              <a:rPr lang="zh-CN" altLang="en-US" sz="2400" dirty="0" smtClean="0">
                <a:latin typeface="Lantinghei SC Extralight" charset="-122"/>
                <a:ea typeface="Lantinghei SC Extralight" charset="-122"/>
                <a:cs typeface="Lantinghei SC Extralight" charset="-122"/>
              </a:rPr>
              <a:t>的组件</a:t>
            </a:r>
            <a:r>
              <a:rPr lang="zh-CN" altLang="en-US" sz="2400" dirty="0">
                <a:latin typeface="Lantinghei SC Extralight" charset="-122"/>
                <a:ea typeface="Lantinghei SC Extralight" charset="-122"/>
                <a:cs typeface="Lantinghei SC Extralight" charset="-122"/>
              </a:rPr>
              <a:t>模块， 这些组件模块以消息传递及依赖调用的方式聚合成一个完整的系统</a:t>
            </a:r>
            <a:r>
              <a:rPr lang="zh-CN" altLang="en-US" sz="2400" dirty="0" smtClean="0">
                <a:latin typeface="Lantinghei SC Extralight" charset="-122"/>
                <a:ea typeface="Lantinghei SC Extralight" charset="-122"/>
                <a:cs typeface="Lantinghei SC Extralight" charset="-122"/>
              </a:rPr>
              <a:t>。</a:t>
            </a:r>
            <a:endParaRPr lang="en-US" altLang="zh-CN" sz="2400" dirty="0" smtClean="0">
              <a:latin typeface="Lantinghei SC Extralight" charset="-122"/>
              <a:ea typeface="Lantinghei SC Extralight" charset="-122"/>
              <a:cs typeface="Lantinghei SC Extralight" charset="-122"/>
            </a:endParaRPr>
          </a:p>
          <a:p>
            <a:pPr>
              <a:lnSpc>
                <a:spcPct val="150000"/>
              </a:lnSpc>
            </a:pPr>
            <a:endParaRPr lang="en-US" altLang="zh-CN" sz="2400" dirty="0">
              <a:latin typeface="Lantinghei SC Extralight" charset="-122"/>
              <a:ea typeface="Lantinghei SC Extralight" charset="-122"/>
              <a:cs typeface="Lantinghei SC Extralight" charset="-122"/>
            </a:endParaRPr>
          </a:p>
          <a:p>
            <a:pPr>
              <a:lnSpc>
                <a:spcPct val="150000"/>
              </a:lnSpc>
            </a:pPr>
            <a:r>
              <a:rPr lang="zh-CN" altLang="en-US" sz="2400" dirty="0">
                <a:latin typeface="Lantinghei SC Extralight" charset="-122"/>
                <a:ea typeface="Lantinghei SC Extralight" charset="-122"/>
                <a:cs typeface="Lantinghei SC Extralight" charset="-122"/>
              </a:rPr>
              <a:t>在大型网站中， 这些模块通过分布式部署的方式， 独立的模块部署在独立的</a:t>
            </a:r>
            <a:r>
              <a:rPr lang="zh-CN" altLang="en-US" sz="2400" dirty="0" smtClean="0">
                <a:latin typeface="Lantinghei SC Extralight" charset="-122"/>
                <a:ea typeface="Lantinghei SC Extralight" charset="-122"/>
                <a:cs typeface="Lantinghei SC Extralight" charset="-122"/>
              </a:rPr>
              <a:t>服务器（ </a:t>
            </a:r>
            <a:r>
              <a:rPr lang="zh-CN" altLang="en-US" sz="2400" dirty="0">
                <a:latin typeface="Lantinghei SC Extralight" charset="-122"/>
                <a:ea typeface="Lantinghei SC Extralight" charset="-122"/>
                <a:cs typeface="Lantinghei SC Extralight" charset="-122"/>
              </a:rPr>
              <a:t>集群）上， 从物理上分离模块之间的耦合关系， 进一步降低耦合性提高复用性</a:t>
            </a:r>
            <a:r>
              <a:rPr lang="zh-CN" altLang="en-US" sz="2400" dirty="0" smtClean="0">
                <a:latin typeface="Lantinghei SC Extralight" charset="-122"/>
                <a:ea typeface="Lantinghei SC Extralight" charset="-122"/>
                <a:cs typeface="Lantinghei SC Extralight" charset="-122"/>
              </a:rPr>
              <a:t>。</a:t>
            </a:r>
            <a:endParaRPr lang="zh-CN" altLang="en-US" sz="2400" dirty="0">
              <a:latin typeface="Lantinghei SC Extralight" charset="-122"/>
              <a:ea typeface="Lantinghei SC Extralight" charset="-122"/>
              <a:cs typeface="Lantinghei SC Extralight" charset="-122"/>
            </a:endParaRPr>
          </a:p>
          <a:p>
            <a:endParaRPr lang="en-US" altLang="zh-CN" sz="2400" dirty="0">
              <a:latin typeface="PingFang SC" charset="-122"/>
              <a:ea typeface="PingFang SC" charset="-122"/>
              <a:cs typeface="PingFang SC" charset="-122"/>
            </a:endParaRPr>
          </a:p>
          <a:p>
            <a:endParaRPr lang="zh-CN" altLang="en-US" dirty="0">
              <a:latin typeface="PingFang SC" charset="-122"/>
              <a:ea typeface="PingFang SC" charset="-122"/>
              <a:cs typeface="PingFang SC" charset="-122"/>
            </a:endParaRPr>
          </a:p>
          <a:p>
            <a:endParaRPr kumimoji="1" lang="zh-CN" altLang="en-US" dirty="0"/>
          </a:p>
        </p:txBody>
      </p:sp>
    </p:spTree>
    <p:extLst>
      <p:ext uri="{BB962C8B-B14F-4D97-AF65-F5344CB8AC3E}">
        <p14:creationId xmlns:p14="http://schemas.microsoft.com/office/powerpoint/2010/main" val="168913169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b="1" dirty="0" smtClean="0">
                <a:latin typeface="Lantinghei SC Demibold" charset="-122"/>
                <a:ea typeface="Lantinghei SC Demibold" charset="-122"/>
                <a:cs typeface="Lantinghei SC Demibold" charset="-122"/>
              </a:rPr>
              <a:t>怎样提升可扩展性</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50000"/>
              </a:lnSpc>
            </a:pPr>
            <a:r>
              <a:rPr kumimoji="1" lang="zh-CN" altLang="en-US" dirty="0" smtClean="0">
                <a:latin typeface="Lantinghei SC Extralight" charset="-122"/>
                <a:ea typeface="Lantinghei SC Extralight" charset="-122"/>
                <a:cs typeface="Lantinghei SC Extralight" charset="-122"/>
              </a:rPr>
              <a:t>分布式消息队列</a:t>
            </a:r>
            <a:endParaRPr kumimoji="1" lang="en-US" altLang="zh-CN" dirty="0" smtClean="0">
              <a:latin typeface="Lantinghei SC Extralight" charset="-122"/>
              <a:ea typeface="Lantinghei SC Extralight" charset="-122"/>
              <a:cs typeface="Lantinghei SC Extralight" charset="-122"/>
            </a:endParaRPr>
          </a:p>
          <a:p>
            <a:pPr>
              <a:lnSpc>
                <a:spcPct val="150000"/>
              </a:lnSpc>
            </a:pPr>
            <a:r>
              <a:rPr kumimoji="1" lang="zh-CN" altLang="en-US" dirty="0" smtClean="0">
                <a:latin typeface="Lantinghei SC Extralight" charset="-122"/>
                <a:ea typeface="Lantinghei SC Extralight" charset="-122"/>
                <a:cs typeface="Lantinghei SC Extralight" charset="-122"/>
              </a:rPr>
              <a:t>分布式服务</a:t>
            </a:r>
            <a:endParaRPr kumimoji="1" lang="en-US" altLang="zh-CN" dirty="0" smtClean="0">
              <a:latin typeface="Lantinghei SC Extralight" charset="-122"/>
              <a:ea typeface="Lantinghei SC Extralight" charset="-122"/>
              <a:cs typeface="Lantinghei SC Extralight" charset="-122"/>
            </a:endParaRPr>
          </a:p>
          <a:p>
            <a:pPr>
              <a:lnSpc>
                <a:spcPct val="150000"/>
              </a:lnSpc>
            </a:pPr>
            <a:r>
              <a:rPr kumimoji="1" lang="zh-CN" altLang="en-US" dirty="0" smtClean="0">
                <a:latin typeface="Lantinghei SC Extralight" charset="-122"/>
                <a:ea typeface="Lantinghei SC Extralight" charset="-122"/>
                <a:cs typeface="Lantinghei SC Extralight" charset="-122"/>
              </a:rPr>
              <a:t>可扩展数据结构</a:t>
            </a:r>
            <a:endParaRPr kumimoji="1" lang="en-US" altLang="zh-CN" dirty="0" smtClean="0">
              <a:latin typeface="Lantinghei SC Extralight" charset="-122"/>
              <a:ea typeface="Lantinghei SC Extralight" charset="-122"/>
              <a:cs typeface="Lantinghei SC Extralight" charset="-122"/>
            </a:endParaRPr>
          </a:p>
          <a:p>
            <a:pPr>
              <a:lnSpc>
                <a:spcPct val="150000"/>
              </a:lnSpc>
            </a:pPr>
            <a:r>
              <a:rPr kumimoji="1" lang="zh-CN" altLang="en-US" dirty="0" smtClean="0">
                <a:latin typeface="Lantinghei SC Extralight" charset="-122"/>
                <a:ea typeface="Lantinghei SC Extralight" charset="-122"/>
                <a:cs typeface="Lantinghei SC Extralight" charset="-122"/>
              </a:rPr>
              <a:t>开发平台</a:t>
            </a:r>
            <a:endParaRPr kumimoji="1" lang="zh-CN" altLang="en-US" dirty="0">
              <a:latin typeface="Lantinghei SC Extralight" charset="-122"/>
              <a:ea typeface="Lantinghei SC Extralight" charset="-122"/>
              <a:cs typeface="Lantinghei SC Extralight" charset="-122"/>
            </a:endParaRPr>
          </a:p>
        </p:txBody>
      </p:sp>
    </p:spTree>
    <p:extLst>
      <p:ext uri="{BB962C8B-B14F-4D97-AF65-F5344CB8AC3E}">
        <p14:creationId xmlns:p14="http://schemas.microsoft.com/office/powerpoint/2010/main" val="9048363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分布式</a:t>
            </a:r>
            <a:r>
              <a:rPr lang="zh-CN" altLang="en-US" b="1" dirty="0" smtClean="0">
                <a:latin typeface="Lantinghei SC Demibold" charset="-122"/>
                <a:ea typeface="Lantinghei SC Demibold" charset="-122"/>
                <a:cs typeface="Lantinghei SC Demibold" charset="-122"/>
              </a:rPr>
              <a:t>消息队列</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r>
              <a:rPr lang="zh-CN" altLang="en-US" dirty="0">
                <a:latin typeface="Lantinghei SC Extralight" charset="-122"/>
                <a:ea typeface="Lantinghei SC Extralight" charset="-122"/>
                <a:cs typeface="Lantinghei SC Extralight" charset="-122"/>
              </a:rPr>
              <a:t>事件驱动架构</a:t>
            </a:r>
          </a:p>
          <a:p>
            <a:r>
              <a:rPr lang="zh-CN" altLang="en-US" dirty="0">
                <a:latin typeface="Lantinghei SC Extralight" charset="-122"/>
                <a:ea typeface="Lantinghei SC Extralight" charset="-122"/>
                <a:cs typeface="Lantinghei SC Extralight" charset="-122"/>
              </a:rPr>
              <a:t>分布式消息队列</a:t>
            </a:r>
          </a:p>
          <a:p>
            <a:endParaRPr kumimoji="1" lang="zh-CN" altLang="en-US" dirty="0"/>
          </a:p>
        </p:txBody>
      </p:sp>
    </p:spTree>
    <p:extLst>
      <p:ext uri="{BB962C8B-B14F-4D97-AF65-F5344CB8AC3E}">
        <p14:creationId xmlns:p14="http://schemas.microsoft.com/office/powerpoint/2010/main" val="7331037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事件驱动</a:t>
            </a:r>
            <a:r>
              <a:rPr lang="zh-CN" altLang="en-US" b="1" dirty="0" smtClean="0">
                <a:latin typeface="Lantinghei SC Demibold" charset="-122"/>
                <a:ea typeface="Lantinghei SC Demibold" charset="-122"/>
                <a:cs typeface="Lantinghei SC Demibold" charset="-122"/>
              </a:rPr>
              <a:t>架构</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50000"/>
              </a:lnSpc>
            </a:pPr>
            <a:r>
              <a:rPr lang="zh-CN" altLang="en-US" sz="2000" dirty="0">
                <a:latin typeface="Lantinghei SC Extralight" charset="-122"/>
                <a:ea typeface="Lantinghei SC Extralight" charset="-122"/>
                <a:cs typeface="Lantinghei SC Extralight" charset="-122"/>
              </a:rPr>
              <a:t>事件驱动架构</a:t>
            </a:r>
            <a:r>
              <a:rPr lang="en-US" altLang="zh-CN" sz="2000" dirty="0">
                <a:latin typeface="Lantinghei SC Extralight" charset="-122"/>
                <a:ea typeface="Lantinghei SC Extralight" charset="-122"/>
                <a:cs typeface="Lantinghei SC Extralight" charset="-122"/>
              </a:rPr>
              <a:t>(Event Driven Architecture ) : </a:t>
            </a:r>
            <a:r>
              <a:rPr lang="zh-CN" altLang="en-US" sz="2000" dirty="0">
                <a:latin typeface="Lantinghei SC Extralight" charset="-122"/>
                <a:ea typeface="Lantinghei SC Extralight" charset="-122"/>
                <a:cs typeface="Lantinghei SC Extralight" charset="-122"/>
              </a:rPr>
              <a:t>通过在低耦合的模块之间传输事件消息</a:t>
            </a:r>
            <a:r>
              <a:rPr lang="zh-CN" altLang="en-US" sz="2000" dirty="0" smtClean="0">
                <a:latin typeface="Lantinghei SC Extralight" charset="-122"/>
                <a:ea typeface="Lantinghei SC Extralight" charset="-122"/>
                <a:cs typeface="Lantinghei SC Extralight" charset="-122"/>
              </a:rPr>
              <a:t>，以</a:t>
            </a:r>
            <a:r>
              <a:rPr lang="zh-CN" altLang="en-US" sz="2000" dirty="0">
                <a:latin typeface="Lantinghei SC Extralight" charset="-122"/>
                <a:ea typeface="Lantinghei SC Extralight" charset="-122"/>
                <a:cs typeface="Lantinghei SC Extralight" charset="-122"/>
              </a:rPr>
              <a:t>保持模块的松散耦合， 并借助事件消息的通信完成模块间合作， 典型的</a:t>
            </a:r>
            <a:r>
              <a:rPr lang="en-US" altLang="zh-CN" sz="2000" dirty="0">
                <a:latin typeface="Lantinghei SC Extralight" charset="-122"/>
                <a:ea typeface="Lantinghei SC Extralight" charset="-122"/>
                <a:cs typeface="Lantinghei SC Extralight" charset="-122"/>
              </a:rPr>
              <a:t>EDA </a:t>
            </a:r>
            <a:r>
              <a:rPr lang="zh-CN" altLang="en-US" sz="2000" dirty="0">
                <a:latin typeface="Lantinghei SC Extralight" charset="-122"/>
                <a:ea typeface="Lantinghei SC Extralight" charset="-122"/>
                <a:cs typeface="Lantinghei SC Extralight" charset="-122"/>
              </a:rPr>
              <a:t>架构就</a:t>
            </a:r>
            <a:r>
              <a:rPr lang="zh-CN" altLang="en-US" sz="2000" dirty="0" smtClean="0">
                <a:latin typeface="Lantinghei SC Extralight" charset="-122"/>
                <a:ea typeface="Lantinghei SC Extralight" charset="-122"/>
                <a:cs typeface="Lantinghei SC Extralight" charset="-122"/>
              </a:rPr>
              <a:t>是操作系统</a:t>
            </a:r>
            <a:r>
              <a:rPr lang="zh-CN" altLang="en-US" sz="2000" dirty="0">
                <a:latin typeface="Lantinghei SC Extralight" charset="-122"/>
                <a:ea typeface="Lantinghei SC Extralight" charset="-122"/>
                <a:cs typeface="Lantinghei SC Extralight" charset="-122"/>
              </a:rPr>
              <a:t>中常见的生产者消费者模式。在大型网站架构中， 具体实现手段有很多， 最</a:t>
            </a:r>
            <a:r>
              <a:rPr lang="zh-CN" altLang="en-US" sz="2000" dirty="0" smtClean="0">
                <a:latin typeface="Lantinghei SC Extralight" charset="-122"/>
                <a:ea typeface="Lantinghei SC Extralight" charset="-122"/>
                <a:cs typeface="Lantinghei SC Extralight" charset="-122"/>
              </a:rPr>
              <a:t>常用</a:t>
            </a:r>
            <a:r>
              <a:rPr lang="zh-CN" altLang="en-US" sz="2000" dirty="0">
                <a:latin typeface="Lantinghei SC Extralight" charset="-122"/>
                <a:ea typeface="Lantinghei SC Extralight" charset="-122"/>
                <a:cs typeface="Lantinghei SC Extralight" charset="-122"/>
              </a:rPr>
              <a:t>的是分布式消息</a:t>
            </a:r>
            <a:r>
              <a:rPr lang="zh-CN" altLang="en-US" sz="2000" dirty="0" smtClean="0">
                <a:latin typeface="Lantinghei SC Extralight" charset="-122"/>
                <a:ea typeface="Lantinghei SC Extralight" charset="-122"/>
                <a:cs typeface="Lantinghei SC Extralight" charset="-122"/>
              </a:rPr>
              <a:t>队列。</a:t>
            </a:r>
            <a:endParaRPr lang="zh-CN" altLang="en-US" sz="2000" dirty="0">
              <a:latin typeface="Lantinghei SC Extralight" charset="-122"/>
              <a:ea typeface="Lantinghei SC Extralight" charset="-122"/>
              <a:cs typeface="Lantinghei SC Extralight" charset="-122"/>
            </a:endParaRPr>
          </a:p>
          <a:p>
            <a:endParaRPr kumimoji="1" lang="zh-CN" altLang="en-US" dirty="0"/>
          </a:p>
        </p:txBody>
      </p:sp>
      <p:pic>
        <p:nvPicPr>
          <p:cNvPr id="4" name="图片 3"/>
          <p:cNvPicPr>
            <a:picLocks noChangeAspect="1"/>
          </p:cNvPicPr>
          <p:nvPr/>
        </p:nvPicPr>
        <p:blipFill>
          <a:blip r:embed="rId3"/>
          <a:stretch>
            <a:fillRect/>
          </a:stretch>
        </p:blipFill>
        <p:spPr>
          <a:xfrm>
            <a:off x="3031435" y="3756929"/>
            <a:ext cx="6129129" cy="2420034"/>
          </a:xfrm>
          <a:prstGeom prst="rect">
            <a:avLst/>
          </a:prstGeom>
        </p:spPr>
      </p:pic>
    </p:spTree>
    <p:extLst>
      <p:ext uri="{BB962C8B-B14F-4D97-AF65-F5344CB8AC3E}">
        <p14:creationId xmlns:p14="http://schemas.microsoft.com/office/powerpoint/2010/main" val="4829409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分布式消息队</a:t>
            </a:r>
            <a:r>
              <a:rPr lang="zh-CN" altLang="en-US" b="1" dirty="0" smtClean="0">
                <a:latin typeface="Lantinghei SC Demibold" charset="-122"/>
                <a:ea typeface="Lantinghei SC Demibold" charset="-122"/>
                <a:cs typeface="Lantinghei SC Demibold" charset="-122"/>
              </a:rPr>
              <a:t>列</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50000"/>
              </a:lnSpc>
            </a:pPr>
            <a:r>
              <a:rPr lang="zh-CN" altLang="en-US" sz="2000" dirty="0">
                <a:latin typeface="Lantinghei SC Extralight" charset="-122"/>
                <a:ea typeface="Lantinghei SC Extralight" charset="-122"/>
                <a:cs typeface="Lantinghei SC Extralight" charset="-122"/>
              </a:rPr>
              <a:t>队列是一种先进先出的数据结构， 分布式消息队列可以看作将这种数据结构部署</a:t>
            </a:r>
            <a:r>
              <a:rPr lang="zh-CN" altLang="en-US" sz="2000" dirty="0" smtClean="0">
                <a:latin typeface="Lantinghei SC Extralight" charset="-122"/>
                <a:ea typeface="Lantinghei SC Extralight" charset="-122"/>
                <a:cs typeface="Lantinghei SC Extralight" charset="-122"/>
              </a:rPr>
              <a:t>到独立</a:t>
            </a:r>
            <a:r>
              <a:rPr lang="zh-CN" altLang="en-US" sz="2000" dirty="0">
                <a:latin typeface="Lantinghei SC Extralight" charset="-122"/>
                <a:ea typeface="Lantinghei SC Extralight" charset="-122"/>
                <a:cs typeface="Lantinghei SC Extralight" charset="-122"/>
              </a:rPr>
              <a:t>的服务器上， 应用程序可以通过远程访问接口使用分布式消息队列， 进行消息</a:t>
            </a:r>
            <a:r>
              <a:rPr lang="zh-CN" altLang="en-US" sz="2000" dirty="0" smtClean="0">
                <a:latin typeface="Lantinghei SC Extralight" charset="-122"/>
                <a:ea typeface="Lantinghei SC Extralight" charset="-122"/>
                <a:cs typeface="Lantinghei SC Extralight" charset="-122"/>
              </a:rPr>
              <a:t>存取操作</a:t>
            </a:r>
            <a:r>
              <a:rPr lang="zh-CN" altLang="en-US" sz="2000" dirty="0">
                <a:latin typeface="Lantinghei SC Extralight" charset="-122"/>
                <a:ea typeface="Lantinghei SC Extralight" charset="-122"/>
                <a:cs typeface="Lantinghei SC Extralight" charset="-122"/>
              </a:rPr>
              <a:t>， 进而实现分布式的异步调用， 基本原理</a:t>
            </a:r>
            <a:r>
              <a:rPr lang="zh-CN" altLang="en-US" sz="2000" dirty="0" smtClean="0">
                <a:latin typeface="Lantinghei SC Extralight" charset="-122"/>
                <a:ea typeface="Lantinghei SC Extralight" charset="-122"/>
                <a:cs typeface="Lantinghei SC Extralight" charset="-122"/>
              </a:rPr>
              <a:t>如图：</a:t>
            </a:r>
            <a:endParaRPr lang="en-US" altLang="zh-CN" sz="2000" dirty="0" smtClean="0">
              <a:latin typeface="Lantinghei SC Extralight" charset="-122"/>
              <a:ea typeface="Lantinghei SC Extralight" charset="-122"/>
              <a:cs typeface="Lantinghei SC Extralight" charset="-122"/>
            </a:endParaRPr>
          </a:p>
          <a:p>
            <a:pPr>
              <a:lnSpc>
                <a:spcPct val="150000"/>
              </a:lnSpc>
            </a:pPr>
            <a:endParaRPr lang="zh-CN" altLang="en-US" sz="2000" dirty="0">
              <a:latin typeface="Lantinghei SC Extralight" charset="-122"/>
              <a:ea typeface="Lantinghei SC Extralight" charset="-122"/>
              <a:cs typeface="Lantinghei SC Extralight" charset="-122"/>
            </a:endParaRPr>
          </a:p>
          <a:p>
            <a:endParaRPr kumimoji="1" lang="zh-CN" altLang="en-US" dirty="0"/>
          </a:p>
        </p:txBody>
      </p:sp>
      <p:pic>
        <p:nvPicPr>
          <p:cNvPr id="4" name="图片 3"/>
          <p:cNvPicPr>
            <a:picLocks noChangeAspect="1"/>
          </p:cNvPicPr>
          <p:nvPr/>
        </p:nvPicPr>
        <p:blipFill>
          <a:blip r:embed="rId3"/>
          <a:stretch>
            <a:fillRect/>
          </a:stretch>
        </p:blipFill>
        <p:spPr>
          <a:xfrm>
            <a:off x="1742077" y="3432313"/>
            <a:ext cx="8707846" cy="2744650"/>
          </a:xfrm>
          <a:prstGeom prst="rect">
            <a:avLst/>
          </a:prstGeom>
        </p:spPr>
      </p:pic>
    </p:spTree>
    <p:extLst>
      <p:ext uri="{BB962C8B-B14F-4D97-AF65-F5344CB8AC3E}">
        <p14:creationId xmlns:p14="http://schemas.microsoft.com/office/powerpoint/2010/main" val="17792158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分布式</a:t>
            </a:r>
            <a:r>
              <a:rPr lang="zh-CN" altLang="en-US" b="1" dirty="0" smtClean="0">
                <a:latin typeface="Lantinghei SC Demibold" charset="-122"/>
                <a:ea typeface="Lantinghei SC Demibold" charset="-122"/>
                <a:cs typeface="Lantinghei SC Demibold" charset="-122"/>
              </a:rPr>
              <a:t>服务</a:t>
            </a:r>
            <a:endParaRPr kumimoji="1" lang="zh-CN" altLang="en-US" b="1" dirty="0">
              <a:latin typeface="Lantinghei SC Demibold" charset="-122"/>
              <a:ea typeface="Lantinghei SC Demibold" charset="-122"/>
              <a:cs typeface="Lantinghei SC Demibold" charset="-122"/>
            </a:endParaRPr>
          </a:p>
        </p:txBody>
      </p:sp>
      <p:sp>
        <p:nvSpPr>
          <p:cNvPr id="3" name="内容占位符 2"/>
          <p:cNvSpPr>
            <a:spLocks noGrp="1"/>
          </p:cNvSpPr>
          <p:nvPr>
            <p:ph idx="1"/>
          </p:nvPr>
        </p:nvSpPr>
        <p:spPr/>
        <p:txBody>
          <a:bodyPr/>
          <a:lstStyle/>
          <a:p>
            <a:pPr>
              <a:lnSpc>
                <a:spcPct val="150000"/>
              </a:lnSpc>
            </a:pPr>
            <a:r>
              <a:rPr lang="zh-CN" altLang="en-US" sz="2000" dirty="0">
                <a:latin typeface="Lantinghei SC Extralight" charset="-122"/>
                <a:ea typeface="Lantinghei SC Extralight" charset="-122"/>
                <a:cs typeface="Lantinghei SC Extralight" charset="-122"/>
              </a:rPr>
              <a:t>使用分布式服务是降低系统耦合性的另一个重要手段。如果说分布式消息队列</a:t>
            </a:r>
            <a:r>
              <a:rPr lang="zh-CN" altLang="en-US" sz="2000" dirty="0" smtClean="0">
                <a:latin typeface="Lantinghei SC Extralight" charset="-122"/>
                <a:ea typeface="Lantinghei SC Extralight" charset="-122"/>
                <a:cs typeface="Lantinghei SC Extralight" charset="-122"/>
              </a:rPr>
              <a:t>通过消息</a:t>
            </a:r>
            <a:r>
              <a:rPr lang="zh-CN" altLang="en-US" sz="2000" dirty="0">
                <a:latin typeface="Lantinghei SC Extralight" charset="-122"/>
                <a:ea typeface="Lantinghei SC Extralight" charset="-122"/>
                <a:cs typeface="Lantinghei SC Extralight" charset="-122"/>
              </a:rPr>
              <a:t>对象分解系统耦合性， 不同子系统处理同一个消息； 那么分布式服务则通过接口</a:t>
            </a:r>
            <a:r>
              <a:rPr lang="zh-CN" altLang="en-US" sz="2000" dirty="0" smtClean="0">
                <a:latin typeface="Lantinghei SC Extralight" charset="-122"/>
                <a:ea typeface="Lantinghei SC Extralight" charset="-122"/>
                <a:cs typeface="Lantinghei SC Extralight" charset="-122"/>
              </a:rPr>
              <a:t>分解</a:t>
            </a:r>
            <a:r>
              <a:rPr lang="zh-CN" altLang="en-US" sz="2000" dirty="0">
                <a:latin typeface="Lantinghei SC Extralight" charset="-122"/>
                <a:ea typeface="Lantinghei SC Extralight" charset="-122"/>
                <a:cs typeface="Lantinghei SC Extralight" charset="-122"/>
              </a:rPr>
              <a:t>系统耦合性， 不同子系统通过相同的接口描述进行服务调用。</a:t>
            </a:r>
          </a:p>
          <a:p>
            <a:endParaRPr kumimoji="1" lang="zh-CN" altLang="en-US" dirty="0"/>
          </a:p>
        </p:txBody>
      </p:sp>
    </p:spTree>
    <p:extLst>
      <p:ext uri="{BB962C8B-B14F-4D97-AF65-F5344CB8AC3E}">
        <p14:creationId xmlns:p14="http://schemas.microsoft.com/office/powerpoint/2010/main" val="18150898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latin typeface="Lantinghei SC Demibold" charset="-122"/>
                <a:ea typeface="Lantinghei SC Demibold" charset="-122"/>
                <a:cs typeface="Lantinghei SC Demibold" charset="-122"/>
              </a:rPr>
              <a:t>巨无霸</a:t>
            </a:r>
            <a:r>
              <a:rPr lang="zh-CN" altLang="en-US" b="1" dirty="0" smtClean="0">
                <a:latin typeface="Lantinghei SC Demibold" charset="-122"/>
                <a:ea typeface="Lantinghei SC Demibold" charset="-122"/>
                <a:cs typeface="Lantinghei SC Demibold" charset="-122"/>
              </a:rPr>
              <a:t>应用</a:t>
            </a:r>
            <a:endParaRPr kumimoji="1" lang="zh-CN" altLang="en-US" b="1" dirty="0">
              <a:latin typeface="Lantinghei SC Demibold" charset="-122"/>
              <a:ea typeface="Lantinghei SC Demibold" charset="-122"/>
              <a:cs typeface="Lantinghei SC Demibold" charset="-122"/>
            </a:endParaRPr>
          </a:p>
        </p:txBody>
      </p:sp>
      <p:pic>
        <p:nvPicPr>
          <p:cNvPr id="4" name="内容占位符 3"/>
          <p:cNvPicPr>
            <a:picLocks noGrp="1" noChangeAspect="1"/>
          </p:cNvPicPr>
          <p:nvPr>
            <p:ph idx="1"/>
          </p:nvPr>
        </p:nvPicPr>
        <p:blipFill>
          <a:blip r:embed="rId2"/>
          <a:stretch>
            <a:fillRect/>
          </a:stretch>
        </p:blipFill>
        <p:spPr>
          <a:xfrm>
            <a:off x="2155028" y="1825625"/>
            <a:ext cx="7881943" cy="4351338"/>
          </a:xfrm>
          <a:prstGeom prst="rect">
            <a:avLst/>
          </a:prstGeom>
        </p:spPr>
      </p:pic>
    </p:spTree>
    <p:extLst>
      <p:ext uri="{BB962C8B-B14F-4D97-AF65-F5344CB8AC3E}">
        <p14:creationId xmlns:p14="http://schemas.microsoft.com/office/powerpoint/2010/main" val="149531736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TotalTime>
  <Words>2565</Words>
  <Application>Microsoft Macintosh PowerPoint</Application>
  <PresentationFormat>宽屏</PresentationFormat>
  <Paragraphs>122</Paragraphs>
  <Slides>20</Slides>
  <Notes>12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DengXian</vt:lpstr>
      <vt:lpstr>DengXian Light</vt:lpstr>
      <vt:lpstr>Lantinghei SC Demibold</vt:lpstr>
      <vt:lpstr>Lantinghei SC Extralight</vt:lpstr>
      <vt:lpstr>PingFang SC</vt:lpstr>
      <vt:lpstr>Wingdings</vt:lpstr>
      <vt:lpstr>Arial</vt:lpstr>
      <vt:lpstr>Office 主题</vt:lpstr>
      <vt:lpstr>随需应变</vt:lpstr>
      <vt:lpstr>什么是扩展性</vt:lpstr>
      <vt:lpstr>构建可扩展的网站架构</vt:lpstr>
      <vt:lpstr>怎样提升可扩展性</vt:lpstr>
      <vt:lpstr>分布式消息队列</vt:lpstr>
      <vt:lpstr>事件驱动架构</vt:lpstr>
      <vt:lpstr>分布式消息队列</vt:lpstr>
      <vt:lpstr>分布式服务</vt:lpstr>
      <vt:lpstr>巨无霸应用</vt:lpstr>
      <vt:lpstr>巨无霸应用</vt:lpstr>
      <vt:lpstr>解决方案</vt:lpstr>
      <vt:lpstr>拆分后效果</vt:lpstr>
      <vt:lpstr>大型网站分布式服务的需求与特点</vt:lpstr>
      <vt:lpstr>分布式服务框架设计</vt:lpstr>
      <vt:lpstr>分布式服务框架Dubbo 的架构原理</vt:lpstr>
      <vt:lpstr>可扩展的数据结构</vt:lpstr>
      <vt:lpstr>开放平台</vt:lpstr>
      <vt:lpstr>开放平台设计</vt:lpstr>
      <vt:lpstr>小结</vt:lpstr>
      <vt:lpstr>Q &amp; A</vt:lpstr>
    </vt:vector>
  </TitlesOfParts>
  <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于川</dc:creator>
  <cp:lastModifiedBy>于川</cp:lastModifiedBy>
  <cp:revision>15</cp:revision>
  <dcterms:created xsi:type="dcterms:W3CDTF">2017-01-03T06:29:53Z</dcterms:created>
  <dcterms:modified xsi:type="dcterms:W3CDTF">2017-01-03T09:51:36Z</dcterms:modified>
</cp:coreProperties>
</file>

<file path=docProps/thumbnail.jpeg>
</file>